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4.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Market Size ($B)</c:v>
                </c:pt>
              </c:strCache>
            </c:strRef>
          </c:tx>
          <c:spPr>
            <a:solidFill>
              <a:srgbClr val="00BFA5"/>
            </a:solidFill>
            <a:effectLst/>
          </c:spPr>
          <c:invertIfNegative val="0"/>
          <c:dLbls>
            <c:numFmt formatCode="#,##0.0&quot;B&quot;"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dPt>
            <c:idx val="0"/>
            <c:invertIfNegative val="0"/>
            <c:bubble3D val="0"/>
            <c:spPr>
              <a:solidFill>
                <a:srgbClr val="00BFA5"/>
              </a:solidFill>
              <a:effectLst/>
            </c:spPr>
          </c:dPt>
          <c:dPt>
            <c:idx val="1"/>
            <c:invertIfNegative val="0"/>
            <c:bubble3D val="0"/>
            <c:spPr>
              <a:solidFill>
                <a:srgbClr val="4FC3F7"/>
              </a:solidFill>
              <a:effectLst/>
            </c:spPr>
          </c:dPt>
          <c:dPt>
            <c:idx val="2"/>
            <c:invertIfNegative val="0"/>
            <c:bubble3D val="0"/>
            <c:spPr>
              <a:solidFill>
                <a:srgbClr val="FF6F61"/>
              </a:solidFill>
              <a:effectLst/>
            </c:spPr>
          </c:dPt>
          <c:dPt>
            <c:idx val="3"/>
            <c:invertIfNegative val="0"/>
            <c:bubble3D val="0"/>
            <c:spPr>
              <a:solidFill>
                <a:srgbClr val="FFD54F"/>
              </a:solidFill>
              <a:effectLst/>
            </c:spPr>
          </c:dPt>
          <c:dPt>
            <c:idx val="4"/>
            <c:invertIfNegative val="0"/>
            <c:bubble3D val="0"/>
            <c:spPr>
              <a:solidFill>
                <a:srgbClr val="B39DDB"/>
              </a:solidFill>
              <a:effectLst/>
            </c:spPr>
          </c:dPt>
          <c:dPt>
            <c:idx val="5"/>
            <c:invertIfNegative val="0"/>
            <c:bubble3D val="0"/>
            <c:spPr>
              <a:solidFill>
                <a:srgbClr val="F06292"/>
              </a:solidFill>
              <a:effectLst/>
            </c:spPr>
          </c:dPt>
          <c:cat>
            <c:multiLvlStrRef>
              <c:f>Sheet1!$A$2:$A$7</c:f>
              <c:multiLvlStrCache>
                <c:ptCount val="6"/>
                <c:lvl>
                  <c:pt idx="0">
                    <c:v>Diagnostics</c:v>
                  </c:pt>
                  <c:pt idx="1">
                    <c:v>Drug Discovery</c:v>
                  </c:pt>
                  <c:pt idx="2">
                    <c:v>Robotic Surgery</c:v>
                  </c:pt>
                  <c:pt idx="3">
                    <c:v>Patient Monitoring</c:v>
                  </c:pt>
                  <c:pt idx="4">
                    <c:v>Administrative</c:v>
                  </c:pt>
                  <c:pt idx="5">
                    <c:v>Mental Health</c:v>
                  </c:pt>
                </c:lvl>
              </c:multiLvlStrCache>
            </c:multiLvlStrRef>
          </c:cat>
          <c:val>
            <c:numRef>
              <c:f>Sheet1!$B$2:$B$7</c:f>
              <c:numCache>
                <c:formatCode>General</c:formatCode>
                <c:ptCount val="6"/>
                <c:pt idx="0">
                  <c:v>45.2</c:v>
                </c:pt>
                <c:pt idx="1">
                  <c:v>38.7</c:v>
                </c:pt>
                <c:pt idx="2">
                  <c:v>27.4</c:v>
                </c:pt>
                <c:pt idx="3">
                  <c:v>21.8</c:v>
                </c:pt>
                <c:pt idx="4">
                  <c:v>15.3</c:v>
                </c:pt>
                <c:pt idx="5">
                  <c:v>9.6</c:v>
                </c:pt>
              </c:numCache>
            </c:numRef>
          </c:val>
        </c:ser>
        <c:dLbls>
          <c:numFmt formatCode="#,##0.0&quot;B&quot;"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gapWidth val="8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90A4AE"/>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12700" cap="flat">
              <a:solidFill>
                <a:srgbClr val="888888"/>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800" b="0" i="0" u="none" strike="noStrike">
                <a:solidFill>
                  <a:srgbClr val="90A4AE"/>
                </a:solidFill>
                <a:latin typeface="Arial"/>
              </a:defRPr>
            </a:pPr>
            <a:endParaRPr lang="en-US"/>
          </a:p>
        </c:txPr>
        <c:crossAx val="2094734554"/>
        <c:crosses val="autoZero"/>
        <c:crossBetween val="between"/>
      </c:valAx>
      <c:spPr>
        <a:solidFill>
          <a:srgbClr val="0A1628"/>
        </a:solidFill>
        <a:ln>
          <a:noFill/>
        </a:ln>
        <a:effectLst/>
      </c:spPr>
    </c:plotArea>
    <c:plotVisOnly val="1"/>
    <c:dispBlanksAs val="span"/>
  </c:chart>
  <c:spPr>
    <a:solidFill>
      <a:srgbClr val="0A1628"/>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doughnutChart>
        <c:varyColors val="1"/>
        <c:ser>
          <c:idx val="0"/>
          <c:order val="0"/>
          <c:tx>
            <c:strRef>
              <c:f>Sheet1!$B$1</c:f>
              <c:strCache>
                <c:ptCount val="1"/>
                <c:pt idx="0">
                  <c:v>Share</c:v>
                </c:pt>
              </c:strCache>
            </c:strRef>
          </c:tx>
          <c:spPr>
            <a:solidFill>
              <a:schemeClr val="accent1"/>
            </a:solidFill>
            <a:ln w="9525" cap="flat">
              <a:solidFill>
                <a:srgbClr val="F9F9F9"/>
              </a:solidFill>
              <a:prstDash val="solid"/>
              <a:round/>
            </a:ln>
            <a:effectLst/>
          </c:spPr>
          <c:dPt>
            <c:idx val="0"/>
            <c:bubble3D val="0"/>
            <c:spPr>
              <a:solidFill>
                <a:srgbClr val="00BFA5"/>
              </a:solidFill>
              <a:effectLst/>
            </c:spPr>
          </c:dPt>
          <c:dPt>
            <c:idx val="1"/>
            <c:bubble3D val="0"/>
            <c:spPr>
              <a:solidFill>
                <a:srgbClr val="4FC3F7"/>
              </a:solidFill>
              <a:effectLst/>
            </c:spPr>
          </c:dPt>
          <c:dPt>
            <c:idx val="2"/>
            <c:bubble3D val="0"/>
            <c:spPr>
              <a:solidFill>
                <a:srgbClr val="FF6F61"/>
              </a:solidFill>
              <a:effectLst/>
            </c:spPr>
          </c:dPt>
          <c:dPt>
            <c:idx val="3"/>
            <c:bubble3D val="0"/>
            <c:spPr>
              <a:solidFill>
                <a:srgbClr val="FFD54F"/>
              </a:solidFill>
              <a:effectLst/>
            </c:spPr>
          </c:dPt>
          <c:dPt>
            <c:idx val="4"/>
            <c:bubble3D val="0"/>
            <c:spPr>
              <a:solidFill>
                <a:srgbClr val="B39DDB"/>
              </a:solidFill>
              <a:effectLst/>
            </c:spPr>
          </c:dPt>
          <c:dPt>
            <c:idx val="5"/>
            <c:bubble3D val="0"/>
            <c:spPr>
              <a:solidFill>
                <a:srgbClr val="F06292"/>
              </a:solidFill>
              <a:effectLst/>
            </c:spPr>
          </c:dPt>
          <c:dLbls>
            <c:dLbl>
              <c:idx val="0"/>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1"/>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2"/>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3"/>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4"/>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dLbl>
              <c:idx val="5"/>
              <c:numFmt formatCode="0&quot;%&quot;" sourceLinked="0"/>
              <c:spPr/>
              <c:txPr>
                <a:bodyPr/>
                <a:lstStyle/>
                <a:p>
                  <a:pPr>
                    <a:defRPr sz="900" b="0" i="0" u="none" strike="noStrike">
                      <a:solidFill>
                        <a:srgbClr val="FFFFFF"/>
                      </a:solidFill>
                      <a:latin typeface="Arial"/>
                    </a:defRPr>
                  </a:pPr>
                </a:p>
              </c:txPr>
              <c:showLegendKey val="0"/>
              <c:showVal val="0"/>
              <c:showCatName val="0"/>
              <c:showSerName val="0"/>
              <c:showPercent val="1"/>
              <c:showBubbleSize val="0"/>
            </c:dLbl>
            <c:numFmt formatCode="0&quot;%&quot;" sourceLinked="0"/>
            <c:txPr>
              <a:bodyPr/>
              <a:lstStyle/>
              <a:p>
                <a:pPr>
                  <a:defRPr sz="1800" b="0" i="0" u="none" strike="noStrike">
                    <a:solidFill>
                      <a:srgbClr val="000000"/>
                    </a:solidFill>
                    <a:latin typeface="Arial"/>
                  </a:defRPr>
                </a:pPr>
              </a:p>
            </c:txPr>
            <c:showLegendKey val="0"/>
            <c:showVal val="0"/>
            <c:showCatName val="1"/>
            <c:showSerName val="0"/>
            <c:showPercent val="1"/>
            <c:showBubbleSize val="0"/>
            <c:showLeaderLines val="0"/>
          </c:dLbls>
          <c:cat>
            <c:strRef>
              <c:f>Sheet1!$A$2:$A$7</c:f>
              <c:strCache>
                <c:ptCount val="6"/>
                <c:pt idx="0">
                  <c:v>Diagnostic Imaging</c:v>
                </c:pt>
                <c:pt idx="1">
                  <c:v>Drug R&amp;D</c:v>
                </c:pt>
                <c:pt idx="2">
                  <c:v>Genomics</c:v>
                </c:pt>
                <c:pt idx="3">
                  <c:v>Virtual Assistants</c:v>
                </c:pt>
                <c:pt idx="4">
                  <c:v>Wearables</c:v>
                </c:pt>
                <c:pt idx="5">
                  <c:v>Other</c:v>
                </c:pt>
              </c:strCache>
            </c:strRef>
          </c:cat>
          <c:val>
            <c:numRef>
              <c:f>Sheet1!$B$2:$B$7</c:f>
              <c:numCache>
                <c:ptCount val="6"/>
                <c:pt idx="0">
                  <c:v>28</c:v>
                </c:pt>
                <c:pt idx="1">
                  <c:v>22</c:v>
                </c:pt>
                <c:pt idx="2">
                  <c:v>18</c:v>
                </c:pt>
                <c:pt idx="3">
                  <c:v>15</c:v>
                </c:pt>
                <c:pt idx="4">
                  <c:v>12</c:v>
                </c:pt>
                <c:pt idx="5">
                  <c:v>5</c:v>
                </c:pt>
              </c:numCache>
            </c:numRef>
          </c:val>
        </c:ser>
        <c:firstSliceAng val="0"/>
        <c:holeSize val="45"/>
      </c:doughnutChart>
      <c:spPr>
        <a:solidFill>
          <a:srgbClr val="0A1628"/>
        </a:solidFill>
        <a:ln>
          <a:noFill/>
        </a:ln>
        <a:effectLst/>
      </c:spPr>
    </c:plotArea>
    <c:legend>
      <c:legendPos val="r"/>
      <c:overlay val="0"/>
      <c:txPr>
        <a:bodyPr/>
        <a:lstStyle/>
        <a:p>
          <a:pPr>
            <a:defRPr sz="1000">
              <a:solidFill>
                <a:srgbClr val="FFFFFF"/>
              </a:solidFill>
              <a:latin typeface="Arial"/>
              <a:cs typeface="Arial"/>
            </a:defRPr>
          </a:pPr>
          <a:endParaRPr lang="en-US"/>
        </a:p>
      </c:txPr>
    </c:legend>
    <c:plotVisOnly val="1"/>
    <c:dispBlanksAs val="span"/>
  </c:chart>
  <c:spPr>
    <a:solidFill>
      <a:srgbClr val="0A1628"/>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Diagnostics</c:v>
                </c:pt>
              </c:strCache>
            </c:strRef>
          </c:tx>
          <c:spPr>
            <a:solidFill>
              <a:srgbClr val="00BFA5"/>
            </a:solidFill>
            <a:ln w="31750" cap="flat">
              <a:solidFill>
                <a:srgbClr val="00BFA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0BFA5"/>
              </a:solidFill>
              <a:ln w="9525" cap="flat">
                <a:solidFill>
                  <a:srgbClr val="00BFA5"/>
                </a:solidFill>
                <a:prstDash val="solid"/>
                <a:round/>
              </a:ln>
              <a:effectLst/>
            </c:spPr>
          </c:marker>
          <c:cat>
            <c:multiLvlStrRef>
              <c:f>Sheet1!$A$2:$A$9</c:f>
              <c:multiLvlStrCache>
                <c:ptCount val="8"/>
                <c:lvl>
                  <c:pt idx="0">
                    <c:v>2019</c:v>
                  </c:pt>
                  <c:pt idx="1">
                    <c:v>2020</c:v>
                  </c:pt>
                  <c:pt idx="2">
                    <c:v>2021</c:v>
                  </c:pt>
                  <c:pt idx="3">
                    <c:v>2022</c:v>
                  </c:pt>
                  <c:pt idx="4">
                    <c:v>2023</c:v>
                  </c:pt>
                  <c:pt idx="5">
                    <c:v>2024</c:v>
                  </c:pt>
                  <c:pt idx="6">
                    <c:v>2025</c:v>
                  </c:pt>
                  <c:pt idx="7">
                    <c:v>2026</c:v>
                  </c:pt>
                </c:lvl>
              </c:multiLvlStrCache>
            </c:multiLvlStrRef>
          </c:cat>
          <c:val>
            <c:numRef>
              <c:f>Sheet1!$B$2:$B$9</c:f>
              <c:numCache>
                <c:formatCode>General</c:formatCode>
                <c:ptCount val="8"/>
                <c:pt idx="0">
                  <c:v>12</c:v>
                </c:pt>
                <c:pt idx="1">
                  <c:v>18</c:v>
                </c:pt>
                <c:pt idx="2">
                  <c:v>27</c:v>
                </c:pt>
                <c:pt idx="3">
                  <c:v>39</c:v>
                </c:pt>
                <c:pt idx="4">
                  <c:v>52</c:v>
                </c:pt>
                <c:pt idx="5">
                  <c:v>61</c:v>
                </c:pt>
                <c:pt idx="6">
                  <c:v>73</c:v>
                </c:pt>
                <c:pt idx="7">
                  <c:v>82</c:v>
                </c:pt>
              </c:numCache>
            </c:numRef>
          </c:val>
          <c:smooth val="0"/>
        </c:ser>
        <c:ser>
          <c:idx val="1"/>
          <c:order val="1"/>
          <c:tx>
            <c:strRef>
              <c:f>Sheet1!$C$1</c:f>
              <c:strCache>
                <c:ptCount val="1"/>
                <c:pt idx="0">
                  <c:v>Drug Discovery</c:v>
                </c:pt>
              </c:strCache>
            </c:strRef>
          </c:tx>
          <c:spPr>
            <a:solidFill>
              <a:srgbClr val="4FC3F7"/>
            </a:solidFill>
            <a:ln w="31750" cap="flat">
              <a:solidFill>
                <a:srgbClr val="4FC3F7"/>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4FC3F7"/>
              </a:solidFill>
              <a:ln w="9525" cap="flat">
                <a:solidFill>
                  <a:srgbClr val="4FC3F7"/>
                </a:solidFill>
                <a:prstDash val="solid"/>
                <a:round/>
              </a:ln>
              <a:effectLst/>
            </c:spPr>
          </c:marker>
          <c:cat>
            <c:multiLvlStrRef>
              <c:f>Sheet1!$A$2:$A$9</c:f>
              <c:multiLvlStrCache>
                <c:ptCount val="8"/>
                <c:lvl>
                  <c:pt idx="0">
                    <c:v>2019</c:v>
                  </c:pt>
                  <c:pt idx="1">
                    <c:v>2020</c:v>
                  </c:pt>
                  <c:pt idx="2">
                    <c:v>2021</c:v>
                  </c:pt>
                  <c:pt idx="3">
                    <c:v>2022</c:v>
                  </c:pt>
                  <c:pt idx="4">
                    <c:v>2023</c:v>
                  </c:pt>
                  <c:pt idx="5">
                    <c:v>2024</c:v>
                  </c:pt>
                  <c:pt idx="6">
                    <c:v>2025</c:v>
                  </c:pt>
                  <c:pt idx="7">
                    <c:v>2026</c:v>
                  </c:pt>
                </c:lvl>
              </c:multiLvlStrCache>
            </c:multiLvlStrRef>
          </c:cat>
          <c:val>
            <c:numRef>
              <c:f>Sheet1!$C$2:$C$9</c:f>
              <c:numCache>
                <c:formatCode>General</c:formatCode>
                <c:ptCount val="8"/>
                <c:pt idx="0">
                  <c:v>8</c:v>
                </c:pt>
                <c:pt idx="1">
                  <c:v>14</c:v>
                </c:pt>
                <c:pt idx="2">
                  <c:v>22</c:v>
                </c:pt>
                <c:pt idx="3">
                  <c:v>34</c:v>
                </c:pt>
                <c:pt idx="4">
                  <c:v>47</c:v>
                </c:pt>
                <c:pt idx="5">
                  <c:v>58</c:v>
                </c:pt>
                <c:pt idx="6">
                  <c:v>69</c:v>
                </c:pt>
                <c:pt idx="7">
                  <c:v>78</c:v>
                </c:pt>
              </c:numCache>
            </c:numRef>
          </c:val>
          <c:smooth val="0"/>
        </c:ser>
        <c:ser>
          <c:idx val="2"/>
          <c:order val="2"/>
          <c:tx>
            <c:strRef>
              <c:f>Sheet1!$D$1</c:f>
              <c:strCache>
                <c:ptCount val="1"/>
                <c:pt idx="0">
                  <c:v>Clinical Workflow</c:v>
                </c:pt>
              </c:strCache>
            </c:strRef>
          </c:tx>
          <c:spPr>
            <a:solidFill>
              <a:srgbClr val="FFD54F"/>
            </a:solidFill>
            <a:ln w="31750" cap="flat">
              <a:solidFill>
                <a:srgbClr val="FFD54F"/>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FFD54F"/>
              </a:solidFill>
              <a:ln w="9525" cap="flat">
                <a:solidFill>
                  <a:srgbClr val="FFD54F"/>
                </a:solidFill>
                <a:prstDash val="solid"/>
                <a:round/>
              </a:ln>
              <a:effectLst/>
            </c:spPr>
          </c:marker>
          <c:cat>
            <c:multiLvlStrRef>
              <c:f>Sheet1!$A$2:$A$9</c:f>
              <c:multiLvlStrCache>
                <c:ptCount val="8"/>
                <c:lvl>
                  <c:pt idx="0">
                    <c:v>2019</c:v>
                  </c:pt>
                  <c:pt idx="1">
                    <c:v>2020</c:v>
                  </c:pt>
                  <c:pt idx="2">
                    <c:v>2021</c:v>
                  </c:pt>
                  <c:pt idx="3">
                    <c:v>2022</c:v>
                  </c:pt>
                  <c:pt idx="4">
                    <c:v>2023</c:v>
                  </c:pt>
                  <c:pt idx="5">
                    <c:v>2024</c:v>
                  </c:pt>
                  <c:pt idx="6">
                    <c:v>2025</c:v>
                  </c:pt>
                  <c:pt idx="7">
                    <c:v>2026</c:v>
                  </c:pt>
                </c:lvl>
              </c:multiLvlStrCache>
            </c:multiLvlStrRef>
          </c:cat>
          <c:val>
            <c:numRef>
              <c:f>Sheet1!$D$2:$D$9</c:f>
              <c:numCache>
                <c:formatCode>General</c:formatCode>
                <c:ptCount val="8"/>
                <c:pt idx="0">
                  <c:v>15</c:v>
                </c:pt>
                <c:pt idx="1">
                  <c:v>21</c:v>
                </c:pt>
                <c:pt idx="2">
                  <c:v>30</c:v>
                </c:pt>
                <c:pt idx="3">
                  <c:v>41</c:v>
                </c:pt>
                <c:pt idx="4">
                  <c:v>50</c:v>
                </c:pt>
                <c:pt idx="5">
                  <c:v>59</c:v>
                </c:pt>
                <c:pt idx="6">
                  <c:v>67</c:v>
                </c:pt>
                <c:pt idx="7">
                  <c:v>74</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90A4AE"/>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0&quot;%&quot;"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90A4AE"/>
                </a:solidFill>
                <a:latin typeface="Arial"/>
              </a:defRPr>
            </a:pPr>
            <a:endParaRPr lang="en-US"/>
          </a:p>
        </c:txPr>
        <c:crossAx val="2094734554"/>
        <c:crosses val="autoZero"/>
        <c:crossBetween val="between"/>
      </c:valAx>
      <c:spPr>
        <a:solidFill>
          <a:srgbClr val="0A1628"/>
        </a:solidFill>
        <a:ln>
          <a:noFill/>
        </a:ln>
        <a:effectLst/>
      </c:spPr>
    </c:plotArea>
    <c:legend>
      <c:legendPos val="b"/>
      <c:overlay val="0"/>
      <c:txPr>
        <a:bodyPr/>
        <a:lstStyle/>
        <a:p>
          <a:pPr>
            <a:defRPr sz="1000">
              <a:solidFill>
                <a:srgbClr val="FFFFFF"/>
              </a:solidFill>
              <a:latin typeface="Arial"/>
              <a:cs typeface="Arial"/>
            </a:defRPr>
          </a:pPr>
          <a:endParaRPr lang="en-US"/>
        </a:p>
      </c:txPr>
    </c:legend>
    <c:plotVisOnly val="1"/>
    <c:dispBlanksAs val="span"/>
  </c:chart>
  <c:spPr>
    <a:solidFill>
      <a:srgbClr val="0A1628"/>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AI Diagnostics</c:v>
                </c:pt>
              </c:strCache>
            </c:strRef>
          </c:tx>
          <c:spPr>
            <a:solidFill>
              <a:srgbClr val="00BFA5"/>
            </a:solidFill>
            <a:ln w="31750" cap="flat">
              <a:solidFill>
                <a:srgbClr val="00BFA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0BFA5"/>
              </a:solidFill>
              <a:ln w="9525" cap="flat">
                <a:solidFill>
                  <a:srgbClr val="00BFA5"/>
                </a:solidFill>
                <a:prstDash val="solid"/>
                <a:round/>
              </a:ln>
              <a:effectLst/>
            </c:spPr>
          </c:marker>
          <c:cat>
            <c:multiLvlStrRef>
              <c:f>Sheet1!$A$2:$A$8</c:f>
              <c:multiLvlStrCache>
                <c:ptCount val="7"/>
                <c:lvl>
                  <c:pt idx="0">
                    <c:v>2024</c:v>
                  </c:pt>
                  <c:pt idx="1">
                    <c:v>2025</c:v>
                  </c:pt>
                  <c:pt idx="2">
                    <c:v>2026</c:v>
                  </c:pt>
                  <c:pt idx="3">
                    <c:v>2027</c:v>
                  </c:pt>
                  <c:pt idx="4">
                    <c:v>2028</c:v>
                  </c:pt>
                  <c:pt idx="5">
                    <c:v>2029</c:v>
                  </c:pt>
                  <c:pt idx="6">
                    <c:v>2030</c:v>
                  </c:pt>
                </c:lvl>
              </c:multiLvlStrCache>
            </c:multiLvlStrRef>
          </c:cat>
          <c:val>
            <c:numRef>
              <c:f>Sheet1!$B$2:$B$8</c:f>
              <c:numCache>
                <c:formatCode>General</c:formatCode>
                <c:ptCount val="7"/>
                <c:pt idx="0">
                  <c:v>48</c:v>
                </c:pt>
                <c:pt idx="1">
                  <c:v>55</c:v>
                </c:pt>
                <c:pt idx="2">
                  <c:v>62</c:v>
                </c:pt>
                <c:pt idx="3">
                  <c:v>70</c:v>
                </c:pt>
                <c:pt idx="4">
                  <c:v>78</c:v>
                </c:pt>
                <c:pt idx="5">
                  <c:v>85</c:v>
                </c:pt>
                <c:pt idx="6">
                  <c:v>91</c:v>
                </c:pt>
              </c:numCache>
            </c:numRef>
          </c:val>
          <c:smooth val="0"/>
        </c:ser>
        <c:ser>
          <c:idx val="1"/>
          <c:order val="1"/>
          <c:tx>
            <c:strRef>
              <c:f>Sheet1!$C$1</c:f>
              <c:strCache>
                <c:ptCount val="1"/>
                <c:pt idx="0">
                  <c:v>AI Drug Discovery</c:v>
                </c:pt>
              </c:strCache>
            </c:strRef>
          </c:tx>
          <c:spPr>
            <a:solidFill>
              <a:srgbClr val="4FC3F7"/>
            </a:solidFill>
            <a:ln w="31750" cap="flat">
              <a:solidFill>
                <a:srgbClr val="4FC3F7"/>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4FC3F7"/>
              </a:solidFill>
              <a:ln w="9525" cap="flat">
                <a:solidFill>
                  <a:srgbClr val="4FC3F7"/>
                </a:solidFill>
                <a:prstDash val="solid"/>
                <a:round/>
              </a:ln>
              <a:effectLst/>
            </c:spPr>
          </c:marker>
          <c:cat>
            <c:multiLvlStrRef>
              <c:f>Sheet1!$A$2:$A$8</c:f>
              <c:multiLvlStrCache>
                <c:ptCount val="7"/>
                <c:lvl>
                  <c:pt idx="0">
                    <c:v>2024</c:v>
                  </c:pt>
                  <c:pt idx="1">
                    <c:v>2025</c:v>
                  </c:pt>
                  <c:pt idx="2">
                    <c:v>2026</c:v>
                  </c:pt>
                  <c:pt idx="3">
                    <c:v>2027</c:v>
                  </c:pt>
                  <c:pt idx="4">
                    <c:v>2028</c:v>
                  </c:pt>
                  <c:pt idx="5">
                    <c:v>2029</c:v>
                  </c:pt>
                  <c:pt idx="6">
                    <c:v>2030</c:v>
                  </c:pt>
                </c:lvl>
              </c:multiLvlStrCache>
            </c:multiLvlStrRef>
          </c:cat>
          <c:val>
            <c:numRef>
              <c:f>Sheet1!$C$2:$C$8</c:f>
              <c:numCache>
                <c:formatCode>General</c:formatCode>
                <c:ptCount val="7"/>
                <c:pt idx="0">
                  <c:v>32</c:v>
                </c:pt>
                <c:pt idx="1">
                  <c:v>40</c:v>
                </c:pt>
                <c:pt idx="2">
                  <c:v>49</c:v>
                </c:pt>
                <c:pt idx="3">
                  <c:v>58</c:v>
                </c:pt>
                <c:pt idx="4">
                  <c:v>67</c:v>
                </c:pt>
                <c:pt idx="5">
                  <c:v>75</c:v>
                </c:pt>
                <c:pt idx="6">
                  <c:v>82</c:v>
                </c:pt>
              </c:numCache>
            </c:numRef>
          </c:val>
          <c:smooth val="0"/>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90A4AE"/>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0&quot;%&quot;"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90A4AE"/>
                </a:solidFill>
                <a:latin typeface="Arial"/>
              </a:defRPr>
            </a:pPr>
            <a:endParaRPr lang="en-US"/>
          </a:p>
        </c:txPr>
        <c:crossAx val="2094734554"/>
        <c:crosses val="autoZero"/>
        <c:crossBetween val="between"/>
      </c:valAx>
      <c:spPr>
        <a:solidFill>
          <a:srgbClr val="0A1628"/>
        </a:solidFill>
        <a:ln>
          <a:noFill/>
        </a:ln>
        <a:effectLst/>
      </c:spPr>
    </c:plotArea>
    <c:legend>
      <c:legendPos val="b"/>
      <c:overlay val="0"/>
      <c:txPr>
        <a:bodyPr/>
        <a:lstStyle/>
        <a:p>
          <a:pPr>
            <a:defRPr sz="900">
              <a:solidFill>
                <a:srgbClr val="FFFFFF"/>
              </a:solidFill>
              <a:latin typeface="Arial"/>
              <a:cs typeface="Arial"/>
            </a:defRPr>
          </a:pPr>
          <a:endParaRPr lang="en-US"/>
        </a:p>
      </c:txPr>
    </c:legend>
    <c:plotVisOnly val="1"/>
    <c:dispBlanksAs val="span"/>
  </c:chart>
  <c:spPr>
    <a:solidFill>
      <a:srgbClr val="0A1628"/>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Today we're exploring how artificial intelligence is fundamentally reshaping healthcare across every major domain. This presentation covers the current landscape, key applications, challenges, and the road ahead. Let's begin by looking at why this moment is different from previous tech cycles in medicine.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case study is representative of real-world AI deployment in radiology. The key numbers to highlight: 210,000 studies reviewed, 47 radiologists assisted, and critically, 42% fewer false positives. The false positive reduction is important because it addresses one of the main sources of radiologist burnout and unnecessary follow-up procedures. The 94% detection rate for lung nodules is comparable to or better than unaided human reading.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challenges are significant and should not be minimised. Data privacy and algorithm bias are the highest-severity risks, each with the potential to undermine trust in AI healthcare systems if not addressed properly. Regulatory pathway uncertainty is medium severity but is improving as the FDA and EMA release clearer frameworks. The training gap — helping clinicians understand and trust AI — is often underestimated in its importance.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opportunities represent the highest-impact areas for AI in healthcare over the next 5 years. Precision medicine is perhaps the most transformative — combining genomic data with AI to tailor treatments at the individual level. Remote monitoring and drug discovery are already showing ROI. Clinical decision support, while less flashy, may save the most lives by preventing diagnostic errors at scale.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outlook is broadly optimistic but grounded. We predict AI-assisted diagnosis becomes standard of care for radiology by 2027, and the first fully AI-discovered drug entering Phase III by 2028. By 2030, AI could reduce global healthcare costs by over $200B annually — but this depends on solving the regulatory and bias challenges we discussed earlier.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 me summarise the five key takeaways from today's presentation. First, AI is transforming every layer of healthcare — not just one area. Second, the diagnostic improvement numbers are real and measurable. Third, drug discovery timelines are collapsing thanks to generative AI. Fourth, we must address regulatory and bias challenges head-on. And finally, the next decade is critical — we have the technology, but equitable deployment is up to us.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for your attention. I'm happy to take any questions about the data, methodology, or specific applications we covered. The key message to take away: AI in healthcare is not future technology — it is already delivering measurable improvements in diagnosis, drug discovery, and patient care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next 15 slides we'll build a complete picture of AI in healthcare — starting with the market opportunity, moving through real applications and evidence, and ending with a realistic look at challenges and the future. Each section builds on the last, so feel free to ask questions as we go.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context here is critical. Healthcare is not just another industry for AI — it's arguably the domain where AI can have the greatest human impact. We're looking at a projected $188 billion market by 2030, growing at 37% CAGR. What's different this time is that 85% of healthcare organisations now have a formal AI strategy, compared to just 35% in 2020. This slide sets up the 'why now' — next we'll look at the key data point driving adoption.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40% reduction in missed diagnoses is one of the most powerful data points in AI healthcare. In radiology alone, AI systems can now detect lung nodules, breast cancer, and retinal disease at or above human expert level. With 2.7 billion medical images generated yearly, AI's ability to triage and prioritise is not a luxury — it's a necessity.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Diagnostics and drug discovery dominate the market landscape at $45.2B and $38.7B respectively. Robotic surgery and patient monitoring are growing rapidly from a smaller base. Notice that mental health AI, while smallest at $9.6B, is the fastest-growing segment year over year.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doughnut chart shows where AI is actually being deployed today. Diagnostic imaging leads at 28%, followed by drug R&amp;D at 22%. The 'other' category at 5% includes emerging areas like surgical planning and mental health therapy support. What's striking is how quickly the genomics segment is growing as sequencing costs continue to drop.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history of AI in healthcare goes back to the 1960s with MYCIN, an expert system for bacterial infections. But the real acceleration came after the 2012 deep learning breakthrough. Since 2020, we've seen an explosion of FDA-approved AI devices and the integration of large language models into clinical workflows. The key takeaway: this is not a new trend, but the slope has steepened dramatically.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comparison table shows the measurable impact of AI across five key dimensions. The most striking improvements are in drug discovery cycle time (60% faster) and administrative overhead (44% reduction). Even clinical trial success rates — historically one of the hardest problems in pharma — show a 2x improvement when AI is used for target prediction. These are not hypotheticals; these are real-world results from peer-reviewed studies.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adoption curves tell a clear story. All three domains have crossed the 50% adoption threshold and are on track to reach 70-80% by 2026. Diagnostics leads, which makes sense given the regulatory clarity and clear ROI. Clinical workflow adoption is interesting — it started higher but has been outpaced by diagnostics and drug discovery in recent years. The gap is narrowing as LLMs improve clinical documentation capabilities.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4709160"/>
            <a:ext cx="9144000" cy="434340"/>
          </a:xfrm>
          <a:prstGeom prst="rect">
            <a:avLst/>
          </a:prstGeom>
          <a:solidFill>
            <a:srgbClr val="1A3A5C"/>
          </a:solidFill>
          <a:ln/>
        </p:spPr>
      </p:sp>
      <p:sp>
        <p:nvSpPr>
          <p:cNvPr id="3" name="Shape 1"/>
          <p:cNvSpPr/>
          <p:nvPr/>
        </p:nvSpPr>
        <p:spPr>
          <a:xfrm>
            <a:off x="0" y="4709160"/>
            <a:ext cx="9144000" cy="54864"/>
          </a:xfrm>
          <a:prstGeom prst="rect">
            <a:avLst/>
          </a:prstGeom>
          <a:solidFill>
            <a:srgbClr val="00BFA5"/>
          </a:solidFill>
          <a:ln/>
        </p:spPr>
      </p:sp>
      <p:sp>
        <p:nvSpPr>
          <p:cNvPr id="4" name="Shape 2"/>
          <p:cNvSpPr/>
          <p:nvPr/>
        </p:nvSpPr>
        <p:spPr>
          <a:xfrm>
            <a:off x="7132320" y="-731520"/>
            <a:ext cx="3200400" cy="3200400"/>
          </a:xfrm>
          <a:prstGeom prst="ellipse">
            <a:avLst/>
          </a:prstGeom>
          <a:solidFill>
            <a:srgbClr val="112240"/>
          </a:solidFill>
          <a:ln/>
        </p:spPr>
      </p:sp>
      <p:sp>
        <p:nvSpPr>
          <p:cNvPr id="5" name="Shape 3"/>
          <p:cNvSpPr/>
          <p:nvPr/>
        </p:nvSpPr>
        <p:spPr>
          <a:xfrm>
            <a:off x="7772400" y="-365760"/>
            <a:ext cx="2286000" cy="2286000"/>
          </a:xfrm>
          <a:prstGeom prst="ellipse">
            <a:avLst/>
          </a:prstGeom>
          <a:solidFill>
            <a:srgbClr val="1A3A5C"/>
          </a:solidFill>
          <a:ln/>
        </p:spPr>
      </p:sp>
      <p:sp>
        <p:nvSpPr>
          <p:cNvPr id="6" name="Text 4"/>
          <p:cNvSpPr/>
          <p:nvPr/>
        </p:nvSpPr>
        <p:spPr>
          <a:xfrm>
            <a:off x="731520" y="914400"/>
            <a:ext cx="6400800" cy="914400"/>
          </a:xfrm>
          <a:prstGeom prst="rect">
            <a:avLst/>
          </a:prstGeom>
          <a:noFill/>
          <a:ln/>
        </p:spPr>
        <p:txBody>
          <a:bodyPr wrap="square" rtlCol="0" anchor="ctr"/>
          <a:lstStyle/>
          <a:p>
            <a:pPr indent="0" marL="0">
              <a:buNone/>
            </a:pPr>
            <a:r>
              <a:rPr lang="en-US" sz="4400" b="1" dirty="0">
                <a:solidFill>
                  <a:srgbClr val="FFFFFF"/>
                </a:solidFill>
                <a:latin typeface="Arial" pitchFamily="34" charset="0"/>
                <a:ea typeface="Arial" pitchFamily="34" charset="-122"/>
                <a:cs typeface="Arial" pitchFamily="34" charset="-120"/>
              </a:rPr>
              <a:t>AI in Healthcare</a:t>
            </a:r>
            <a:endParaRPr lang="en-US" sz="4400" dirty="0"/>
          </a:p>
        </p:txBody>
      </p:sp>
      <p:sp>
        <p:nvSpPr>
          <p:cNvPr id="7" name="Text 5"/>
          <p:cNvSpPr/>
          <p:nvPr/>
        </p:nvSpPr>
        <p:spPr>
          <a:xfrm>
            <a:off x="731520" y="1783080"/>
            <a:ext cx="5943600" cy="457200"/>
          </a:xfrm>
          <a:prstGeom prst="rect">
            <a:avLst/>
          </a:prstGeom>
          <a:noFill/>
          <a:ln/>
        </p:spPr>
        <p:txBody>
          <a:bodyPr wrap="square" rtlCol="0" anchor="ctr"/>
          <a:lstStyle/>
          <a:p>
            <a:pPr indent="0" marL="0">
              <a:buNone/>
            </a:pPr>
            <a:r>
              <a:rPr lang="en-US" sz="1800" dirty="0">
                <a:solidFill>
                  <a:srgbClr val="4FC3F7"/>
                </a:solidFill>
                <a:latin typeface="Arial" pitchFamily="34" charset="0"/>
                <a:ea typeface="Arial" pitchFamily="34" charset="-122"/>
                <a:cs typeface="Arial" pitchFamily="34" charset="-120"/>
              </a:rPr>
              <a:t>Transforming Diagnosis, Drug Discovery, and Patient Care</a:t>
            </a:r>
            <a:endParaRPr lang="en-US" sz="1800" dirty="0"/>
          </a:p>
        </p:txBody>
      </p:sp>
      <p:sp>
        <p:nvSpPr>
          <p:cNvPr id="8" name="Shape 6"/>
          <p:cNvSpPr/>
          <p:nvPr/>
        </p:nvSpPr>
        <p:spPr>
          <a:xfrm>
            <a:off x="731520" y="2331720"/>
            <a:ext cx="2286000" cy="36576"/>
          </a:xfrm>
          <a:prstGeom prst="rect">
            <a:avLst/>
          </a:prstGeom>
          <a:solidFill>
            <a:srgbClr val="00BFA5"/>
          </a:solidFill>
          <a:ln/>
        </p:spPr>
      </p:sp>
      <p:sp>
        <p:nvSpPr>
          <p:cNvPr id="9" name="Text 7"/>
          <p:cNvSpPr/>
          <p:nvPr/>
        </p:nvSpPr>
        <p:spPr>
          <a:xfrm>
            <a:off x="731520" y="2514600"/>
            <a:ext cx="5486400" cy="365760"/>
          </a:xfrm>
          <a:prstGeom prst="rect">
            <a:avLst/>
          </a:prstGeom>
          <a:noFill/>
          <a:ln/>
        </p:spPr>
        <p:txBody>
          <a:bodyPr wrap="square" rtlCol="0" anchor="ctr"/>
          <a:lstStyle/>
          <a:p>
            <a:pPr indent="0" marL="0">
              <a:buNone/>
            </a:pPr>
            <a:r>
              <a:rPr lang="en-US" sz="1200" dirty="0">
                <a:solidFill>
                  <a:srgbClr val="90A4AE"/>
                </a:solidFill>
                <a:latin typeface="Arial" pitchFamily="34" charset="0"/>
                <a:ea typeface="Arial" pitchFamily="34" charset="-122"/>
                <a:cs typeface="Arial" pitchFamily="34" charset="-120"/>
              </a:rPr>
              <a:t>April 2026  |  Generated by deepseek-v4-flash</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Case Study: AI in Radiology</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How deep learning transformed a hospital's diagnostic workflow</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10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457200" y="1188720"/>
            <a:ext cx="8229600" cy="914400"/>
          </a:xfrm>
          <a:prstGeom prst="roundRect">
            <a:avLst>
              <a:gd name="adj" fmla="val 10000"/>
            </a:avLst>
          </a:prstGeom>
          <a:solidFill>
            <a:srgbClr val="112240"/>
          </a:solidFill>
          <a:ln/>
        </p:spPr>
      </p:sp>
      <p:sp>
        <p:nvSpPr>
          <p:cNvPr id="9" name="Text 7"/>
          <p:cNvSpPr/>
          <p:nvPr/>
        </p:nvSpPr>
        <p:spPr>
          <a:xfrm>
            <a:off x="685800" y="1234440"/>
            <a:ext cx="7772400" cy="50292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A 500-bed teaching hospital deployed a deep learning system for chest X-ray and CT interpretation. Over 18 months, the AI assisted 47 radiologists across 210,000+ studies, prioritising urgent findings and flagging suspicious nodules for immediate review.</a:t>
            </a:r>
            <a:endParaRPr lang="en-US" sz="1200" dirty="0"/>
          </a:p>
        </p:txBody>
      </p:sp>
      <p:sp>
        <p:nvSpPr>
          <p:cNvPr id="10" name="Text 8"/>
          <p:cNvSpPr/>
          <p:nvPr/>
        </p:nvSpPr>
        <p:spPr>
          <a:xfrm>
            <a:off x="685800" y="1691640"/>
            <a:ext cx="5486400" cy="274320"/>
          </a:xfrm>
          <a:prstGeom prst="rect">
            <a:avLst/>
          </a:prstGeom>
          <a:noFill/>
          <a:ln/>
        </p:spPr>
        <p:txBody>
          <a:bodyPr wrap="square" rtlCol="0" anchor="ctr"/>
          <a:lstStyle/>
          <a:p>
            <a:pPr indent="0" marL="0">
              <a:buNone/>
            </a:pPr>
            <a:r>
              <a:rPr lang="en-US" sz="900" i="1" dirty="0">
                <a:solidFill>
                  <a:srgbClr val="90A4AE"/>
                </a:solidFill>
                <a:latin typeface="Arial" pitchFamily="34" charset="0"/>
                <a:ea typeface="Arial" pitchFamily="34" charset="-122"/>
                <a:cs typeface="Arial" pitchFamily="34" charset="-120"/>
              </a:rPr>
              <a:t>Source: Multi-centre study published in Radiology, 2025</a:t>
            </a:r>
            <a:endParaRPr lang="en-US" sz="900" dirty="0"/>
          </a:p>
        </p:txBody>
      </p:sp>
      <p:sp>
        <p:nvSpPr>
          <p:cNvPr id="11" name="Shape 9"/>
          <p:cNvSpPr/>
          <p:nvPr/>
        </p:nvSpPr>
        <p:spPr>
          <a:xfrm>
            <a:off x="457200" y="2377440"/>
            <a:ext cx="2560320" cy="1463040"/>
          </a:xfrm>
          <a:prstGeom prst="roundRect">
            <a:avLst>
              <a:gd name="adj" fmla="val 6250"/>
            </a:avLst>
          </a:prstGeom>
          <a:solidFill>
            <a:srgbClr val="112240"/>
          </a:solidFill>
          <a:ln w="12700">
            <a:solidFill>
              <a:srgbClr val="1A3A5C"/>
            </a:solidFill>
            <a:prstDash val="solid"/>
          </a:ln>
        </p:spPr>
      </p:sp>
      <p:sp>
        <p:nvSpPr>
          <p:cNvPr id="12" name="Text 10"/>
          <p:cNvSpPr/>
          <p:nvPr/>
        </p:nvSpPr>
        <p:spPr>
          <a:xfrm>
            <a:off x="457200" y="2468880"/>
            <a:ext cx="2560320" cy="640080"/>
          </a:xfrm>
          <a:prstGeom prst="rect">
            <a:avLst/>
          </a:prstGeom>
          <a:noFill/>
          <a:ln/>
        </p:spPr>
        <p:txBody>
          <a:bodyPr wrap="square" rtlCol="0" anchor="ctr"/>
          <a:lstStyle/>
          <a:p>
            <a:pPr algn="ctr" indent="0" marL="0">
              <a:buNone/>
            </a:pPr>
            <a:r>
              <a:rPr lang="en-US" sz="3600" b="1" dirty="0">
                <a:solidFill>
                  <a:srgbClr val="00BFA5"/>
                </a:solidFill>
                <a:latin typeface="Arial" pitchFamily="34" charset="0"/>
                <a:ea typeface="Arial" pitchFamily="34" charset="-122"/>
                <a:cs typeface="Arial" pitchFamily="34" charset="-120"/>
              </a:rPr>
              <a:t>94%</a:t>
            </a:r>
            <a:endParaRPr lang="en-US" sz="3600" dirty="0"/>
          </a:p>
        </p:txBody>
      </p:sp>
      <p:sp>
        <p:nvSpPr>
          <p:cNvPr id="13" name="Shape 11"/>
          <p:cNvSpPr/>
          <p:nvPr/>
        </p:nvSpPr>
        <p:spPr>
          <a:xfrm>
            <a:off x="914400" y="3154680"/>
            <a:ext cx="1645920" cy="18288"/>
          </a:xfrm>
          <a:prstGeom prst="rect">
            <a:avLst/>
          </a:prstGeom>
          <a:solidFill>
            <a:srgbClr val="1A3A5C"/>
          </a:solidFill>
          <a:ln/>
        </p:spPr>
      </p:sp>
      <p:sp>
        <p:nvSpPr>
          <p:cNvPr id="14" name="Text 12"/>
          <p:cNvSpPr/>
          <p:nvPr/>
        </p:nvSpPr>
        <p:spPr>
          <a:xfrm>
            <a:off x="457200" y="3246120"/>
            <a:ext cx="2560320" cy="457200"/>
          </a:xfrm>
          <a:prstGeom prst="rect">
            <a:avLst/>
          </a:prstGeom>
          <a:noFill/>
          <a:ln/>
        </p:spPr>
        <p:txBody>
          <a:bodyPr wrap="square" rtlCol="0" anchor="t"/>
          <a:lstStyle/>
          <a:p>
            <a:pPr algn="ctr" indent="0" marL="0">
              <a:buNone/>
            </a:pPr>
            <a:r>
              <a:rPr lang="en-US" sz="1100" dirty="0">
                <a:solidFill>
                  <a:srgbClr val="90A4AE"/>
                </a:solidFill>
                <a:latin typeface="Arial" pitchFamily="34" charset="0"/>
                <a:ea typeface="Arial" pitchFamily="34" charset="-122"/>
                <a:cs typeface="Arial" pitchFamily="34" charset="-120"/>
              </a:rPr>
              <a:t>Detection rate for lung nodules on CT</a:t>
            </a:r>
            <a:endParaRPr lang="en-US" sz="1100" dirty="0"/>
          </a:p>
        </p:txBody>
      </p:sp>
      <p:sp>
        <p:nvSpPr>
          <p:cNvPr id="15" name="Shape 13"/>
          <p:cNvSpPr/>
          <p:nvPr/>
        </p:nvSpPr>
        <p:spPr>
          <a:xfrm>
            <a:off x="3291840" y="2377440"/>
            <a:ext cx="2560320" cy="1463040"/>
          </a:xfrm>
          <a:prstGeom prst="roundRect">
            <a:avLst>
              <a:gd name="adj" fmla="val 6250"/>
            </a:avLst>
          </a:prstGeom>
          <a:solidFill>
            <a:srgbClr val="112240"/>
          </a:solidFill>
          <a:ln w="12700">
            <a:solidFill>
              <a:srgbClr val="1A3A5C"/>
            </a:solidFill>
            <a:prstDash val="solid"/>
          </a:ln>
        </p:spPr>
      </p:sp>
      <p:sp>
        <p:nvSpPr>
          <p:cNvPr id="16" name="Text 14"/>
          <p:cNvSpPr/>
          <p:nvPr/>
        </p:nvSpPr>
        <p:spPr>
          <a:xfrm>
            <a:off x="3291840" y="2468880"/>
            <a:ext cx="2560320" cy="640080"/>
          </a:xfrm>
          <a:prstGeom prst="rect">
            <a:avLst/>
          </a:prstGeom>
          <a:noFill/>
          <a:ln/>
        </p:spPr>
        <p:txBody>
          <a:bodyPr wrap="square" rtlCol="0" anchor="ctr"/>
          <a:lstStyle/>
          <a:p>
            <a:pPr algn="ctr" indent="0" marL="0">
              <a:buNone/>
            </a:pPr>
            <a:r>
              <a:rPr lang="en-US" sz="3600" b="1" dirty="0">
                <a:solidFill>
                  <a:srgbClr val="00BFA5"/>
                </a:solidFill>
                <a:latin typeface="Arial" pitchFamily="34" charset="0"/>
                <a:ea typeface="Arial" pitchFamily="34" charset="-122"/>
                <a:cs typeface="Arial" pitchFamily="34" charset="-120"/>
              </a:rPr>
              <a:t>3.2x</a:t>
            </a:r>
            <a:endParaRPr lang="en-US" sz="3600" dirty="0"/>
          </a:p>
        </p:txBody>
      </p:sp>
      <p:sp>
        <p:nvSpPr>
          <p:cNvPr id="17" name="Shape 15"/>
          <p:cNvSpPr/>
          <p:nvPr/>
        </p:nvSpPr>
        <p:spPr>
          <a:xfrm>
            <a:off x="3749040" y="3154680"/>
            <a:ext cx="1645920" cy="18288"/>
          </a:xfrm>
          <a:prstGeom prst="rect">
            <a:avLst/>
          </a:prstGeom>
          <a:solidFill>
            <a:srgbClr val="1A3A5C"/>
          </a:solidFill>
          <a:ln/>
        </p:spPr>
      </p:sp>
      <p:sp>
        <p:nvSpPr>
          <p:cNvPr id="18" name="Text 16"/>
          <p:cNvSpPr/>
          <p:nvPr/>
        </p:nvSpPr>
        <p:spPr>
          <a:xfrm>
            <a:off x="3291840" y="3246120"/>
            <a:ext cx="2560320" cy="457200"/>
          </a:xfrm>
          <a:prstGeom prst="rect">
            <a:avLst/>
          </a:prstGeom>
          <a:noFill/>
          <a:ln/>
        </p:spPr>
        <p:txBody>
          <a:bodyPr wrap="square" rtlCol="0" anchor="t"/>
          <a:lstStyle/>
          <a:p>
            <a:pPr algn="ctr" indent="0" marL="0">
              <a:buNone/>
            </a:pPr>
            <a:r>
              <a:rPr lang="en-US" sz="1100" dirty="0">
                <a:solidFill>
                  <a:srgbClr val="90A4AE"/>
                </a:solidFill>
                <a:latin typeface="Arial" pitchFamily="34" charset="0"/>
                <a:ea typeface="Arial" pitchFamily="34" charset="-122"/>
                <a:cs typeface="Arial" pitchFamily="34" charset="-120"/>
              </a:rPr>
              <a:t>Faster radiologist workflow</a:t>
            </a:r>
            <a:endParaRPr lang="en-US" sz="1100" dirty="0"/>
          </a:p>
        </p:txBody>
      </p:sp>
      <p:sp>
        <p:nvSpPr>
          <p:cNvPr id="19" name="Shape 17"/>
          <p:cNvSpPr/>
          <p:nvPr/>
        </p:nvSpPr>
        <p:spPr>
          <a:xfrm>
            <a:off x="6126480" y="2377440"/>
            <a:ext cx="2560320" cy="1463040"/>
          </a:xfrm>
          <a:prstGeom prst="roundRect">
            <a:avLst>
              <a:gd name="adj" fmla="val 6250"/>
            </a:avLst>
          </a:prstGeom>
          <a:solidFill>
            <a:srgbClr val="112240"/>
          </a:solidFill>
          <a:ln w="12700">
            <a:solidFill>
              <a:srgbClr val="1A3A5C"/>
            </a:solidFill>
            <a:prstDash val="solid"/>
          </a:ln>
        </p:spPr>
      </p:sp>
      <p:sp>
        <p:nvSpPr>
          <p:cNvPr id="20" name="Text 18"/>
          <p:cNvSpPr/>
          <p:nvPr/>
        </p:nvSpPr>
        <p:spPr>
          <a:xfrm>
            <a:off x="6126480" y="2468880"/>
            <a:ext cx="2560320" cy="640080"/>
          </a:xfrm>
          <a:prstGeom prst="rect">
            <a:avLst/>
          </a:prstGeom>
          <a:noFill/>
          <a:ln/>
        </p:spPr>
        <p:txBody>
          <a:bodyPr wrap="square" rtlCol="0" anchor="ctr"/>
          <a:lstStyle/>
          <a:p>
            <a:pPr algn="ctr" indent="0" marL="0">
              <a:buNone/>
            </a:pPr>
            <a:r>
              <a:rPr lang="en-US" sz="3600" b="1" dirty="0">
                <a:solidFill>
                  <a:srgbClr val="00BFA5"/>
                </a:solidFill>
                <a:latin typeface="Arial" pitchFamily="34" charset="0"/>
                <a:ea typeface="Arial" pitchFamily="34" charset="-122"/>
                <a:cs typeface="Arial" pitchFamily="34" charset="-120"/>
              </a:rPr>
              <a:t>42%</a:t>
            </a:r>
            <a:endParaRPr lang="en-US" sz="3600" dirty="0"/>
          </a:p>
        </p:txBody>
      </p:sp>
      <p:sp>
        <p:nvSpPr>
          <p:cNvPr id="21" name="Shape 19"/>
          <p:cNvSpPr/>
          <p:nvPr/>
        </p:nvSpPr>
        <p:spPr>
          <a:xfrm>
            <a:off x="6583680" y="3154680"/>
            <a:ext cx="1645920" cy="18288"/>
          </a:xfrm>
          <a:prstGeom prst="rect">
            <a:avLst/>
          </a:prstGeom>
          <a:solidFill>
            <a:srgbClr val="1A3A5C"/>
          </a:solidFill>
          <a:ln/>
        </p:spPr>
      </p:sp>
      <p:sp>
        <p:nvSpPr>
          <p:cNvPr id="22" name="Text 20"/>
          <p:cNvSpPr/>
          <p:nvPr/>
        </p:nvSpPr>
        <p:spPr>
          <a:xfrm>
            <a:off x="6126480" y="3246120"/>
            <a:ext cx="2560320" cy="457200"/>
          </a:xfrm>
          <a:prstGeom prst="rect">
            <a:avLst/>
          </a:prstGeom>
          <a:noFill/>
          <a:ln/>
        </p:spPr>
        <p:txBody>
          <a:bodyPr wrap="square" rtlCol="0" anchor="t"/>
          <a:lstStyle/>
          <a:p>
            <a:pPr algn="ctr" indent="0" marL="0">
              <a:buNone/>
            </a:pPr>
            <a:r>
              <a:rPr lang="en-US" sz="1100" dirty="0">
                <a:solidFill>
                  <a:srgbClr val="90A4AE"/>
                </a:solidFill>
                <a:latin typeface="Arial" pitchFamily="34" charset="0"/>
                <a:ea typeface="Arial" pitchFamily="34" charset="-122"/>
                <a:cs typeface="Arial" pitchFamily="34" charset="-120"/>
              </a:rPr>
              <a:t>Reduction in false positives</a:t>
            </a:r>
            <a:endParaRPr lang="en-US" sz="1100" dirty="0"/>
          </a:p>
        </p:txBody>
      </p:sp>
      <p:sp>
        <p:nvSpPr>
          <p:cNvPr id="23" name="Shape 21"/>
          <p:cNvSpPr/>
          <p:nvPr/>
        </p:nvSpPr>
        <p:spPr>
          <a:xfrm>
            <a:off x="457200" y="4114800"/>
            <a:ext cx="8229600" cy="365760"/>
          </a:xfrm>
          <a:prstGeom prst="rect">
            <a:avLst/>
          </a:prstGeom>
          <a:solidFill>
            <a:srgbClr val="1A3A5C"/>
          </a:solidFill>
          <a:ln/>
        </p:spPr>
      </p:sp>
      <p:sp>
        <p:nvSpPr>
          <p:cNvPr id="24" name="Text 22"/>
          <p:cNvSpPr/>
          <p:nvPr/>
        </p:nvSpPr>
        <p:spPr>
          <a:xfrm>
            <a:off x="640080" y="4114800"/>
            <a:ext cx="7863840" cy="365760"/>
          </a:xfrm>
          <a:prstGeom prst="rect">
            <a:avLst/>
          </a:prstGeom>
          <a:noFill/>
          <a:ln/>
        </p:spPr>
        <p:txBody>
          <a:bodyPr wrap="square" rtlCol="0" anchor="ctr"/>
          <a:lstStyle/>
          <a:p>
            <a:pPr algn="ctr" indent="0" marL="0">
              <a:buNone/>
            </a:pPr>
            <a:r>
              <a:rPr lang="en-US" sz="1100" dirty="0">
                <a:solidFill>
                  <a:srgbClr val="FFFFFF"/>
                </a:solidFill>
                <a:latin typeface="Arial" pitchFamily="34" charset="0"/>
                <a:ea typeface="Arial" pitchFamily="34" charset="-122"/>
                <a:cs typeface="Arial" pitchFamily="34" charset="-120"/>
              </a:rPr>
              <a:t>Radiologists reported 3.2x faster workflow and 42% fewer false positives — without sacrificing sensitivity</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Challenges &amp; Risks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Key barriers to responsible AI adoption in healthcare</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11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457200" y="1188720"/>
            <a:ext cx="8229600" cy="457200"/>
          </a:xfrm>
          <a:prstGeom prst="roundRect">
            <a:avLst>
              <a:gd name="adj" fmla="val 12000"/>
            </a:avLst>
          </a:prstGeom>
          <a:solidFill>
            <a:srgbClr val="112240"/>
          </a:solidFill>
          <a:ln/>
        </p:spPr>
      </p:sp>
      <p:sp>
        <p:nvSpPr>
          <p:cNvPr id="9" name="Shape 7"/>
          <p:cNvSpPr/>
          <p:nvPr/>
        </p:nvSpPr>
        <p:spPr>
          <a:xfrm>
            <a:off x="502920" y="1261872"/>
            <a:ext cx="54864" cy="310896"/>
          </a:xfrm>
          <a:prstGeom prst="rect">
            <a:avLst/>
          </a:prstGeom>
          <a:solidFill>
            <a:srgbClr val="FF6F61"/>
          </a:solidFill>
          <a:ln/>
        </p:spPr>
      </p:sp>
      <p:sp>
        <p:nvSpPr>
          <p:cNvPr id="10" name="Text 8"/>
          <p:cNvSpPr/>
          <p:nvPr/>
        </p:nvSpPr>
        <p:spPr>
          <a:xfrm>
            <a:off x="685800" y="118872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Data Privacy &amp; HIPAA Compliance</a:t>
            </a:r>
            <a:endParaRPr lang="en-US" sz="1300" dirty="0"/>
          </a:p>
        </p:txBody>
      </p:sp>
      <p:sp>
        <p:nvSpPr>
          <p:cNvPr id="11" name="Shape 9"/>
          <p:cNvSpPr/>
          <p:nvPr/>
        </p:nvSpPr>
        <p:spPr>
          <a:xfrm>
            <a:off x="7589520" y="1280160"/>
            <a:ext cx="1005840" cy="274320"/>
          </a:xfrm>
          <a:prstGeom prst="roundRect">
            <a:avLst>
              <a:gd name="adj" fmla="val 13333"/>
            </a:avLst>
          </a:prstGeom>
          <a:solidFill>
            <a:srgbClr val="FF6F61"/>
          </a:solidFill>
          <a:ln/>
        </p:spPr>
      </p:sp>
      <p:sp>
        <p:nvSpPr>
          <p:cNvPr id="12" name="Text 10"/>
          <p:cNvSpPr/>
          <p:nvPr/>
        </p:nvSpPr>
        <p:spPr>
          <a:xfrm>
            <a:off x="7589520" y="128016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High</a:t>
            </a:r>
            <a:endParaRPr lang="en-US" sz="900" dirty="0"/>
          </a:p>
        </p:txBody>
      </p:sp>
      <p:sp>
        <p:nvSpPr>
          <p:cNvPr id="13" name="Shape 11"/>
          <p:cNvSpPr/>
          <p:nvPr/>
        </p:nvSpPr>
        <p:spPr>
          <a:xfrm>
            <a:off x="457200" y="1737360"/>
            <a:ext cx="8229600" cy="457200"/>
          </a:xfrm>
          <a:prstGeom prst="roundRect">
            <a:avLst>
              <a:gd name="adj" fmla="val 12000"/>
            </a:avLst>
          </a:prstGeom>
          <a:solidFill>
            <a:srgbClr val="112240"/>
          </a:solidFill>
          <a:ln/>
        </p:spPr>
      </p:sp>
      <p:sp>
        <p:nvSpPr>
          <p:cNvPr id="14" name="Shape 12"/>
          <p:cNvSpPr/>
          <p:nvPr/>
        </p:nvSpPr>
        <p:spPr>
          <a:xfrm>
            <a:off x="502920" y="1810512"/>
            <a:ext cx="54864" cy="310896"/>
          </a:xfrm>
          <a:prstGeom prst="rect">
            <a:avLst/>
          </a:prstGeom>
          <a:solidFill>
            <a:srgbClr val="FF6F61"/>
          </a:solidFill>
          <a:ln/>
        </p:spPr>
      </p:sp>
      <p:sp>
        <p:nvSpPr>
          <p:cNvPr id="15" name="Text 13"/>
          <p:cNvSpPr/>
          <p:nvPr/>
        </p:nvSpPr>
        <p:spPr>
          <a:xfrm>
            <a:off x="685800" y="173736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Algorithm Bias in Marginalised Populations</a:t>
            </a:r>
            <a:endParaRPr lang="en-US" sz="1300" dirty="0"/>
          </a:p>
        </p:txBody>
      </p:sp>
      <p:sp>
        <p:nvSpPr>
          <p:cNvPr id="16" name="Shape 14"/>
          <p:cNvSpPr/>
          <p:nvPr/>
        </p:nvSpPr>
        <p:spPr>
          <a:xfrm>
            <a:off x="7589520" y="1828800"/>
            <a:ext cx="1005840" cy="274320"/>
          </a:xfrm>
          <a:prstGeom prst="roundRect">
            <a:avLst>
              <a:gd name="adj" fmla="val 13333"/>
            </a:avLst>
          </a:prstGeom>
          <a:solidFill>
            <a:srgbClr val="FF6F61"/>
          </a:solidFill>
          <a:ln/>
        </p:spPr>
      </p:sp>
      <p:sp>
        <p:nvSpPr>
          <p:cNvPr id="17" name="Text 15"/>
          <p:cNvSpPr/>
          <p:nvPr/>
        </p:nvSpPr>
        <p:spPr>
          <a:xfrm>
            <a:off x="7589520" y="182880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High</a:t>
            </a:r>
            <a:endParaRPr lang="en-US" sz="900" dirty="0"/>
          </a:p>
        </p:txBody>
      </p:sp>
      <p:sp>
        <p:nvSpPr>
          <p:cNvPr id="18" name="Shape 16"/>
          <p:cNvSpPr/>
          <p:nvPr/>
        </p:nvSpPr>
        <p:spPr>
          <a:xfrm>
            <a:off x="457200" y="2286000"/>
            <a:ext cx="8229600" cy="457200"/>
          </a:xfrm>
          <a:prstGeom prst="roundRect">
            <a:avLst>
              <a:gd name="adj" fmla="val 12000"/>
            </a:avLst>
          </a:prstGeom>
          <a:solidFill>
            <a:srgbClr val="112240"/>
          </a:solidFill>
          <a:ln/>
        </p:spPr>
      </p:sp>
      <p:sp>
        <p:nvSpPr>
          <p:cNvPr id="19" name="Shape 17"/>
          <p:cNvSpPr/>
          <p:nvPr/>
        </p:nvSpPr>
        <p:spPr>
          <a:xfrm>
            <a:off x="502920" y="2359152"/>
            <a:ext cx="54864" cy="310896"/>
          </a:xfrm>
          <a:prstGeom prst="rect">
            <a:avLst/>
          </a:prstGeom>
          <a:solidFill>
            <a:srgbClr val="FFD54F"/>
          </a:solidFill>
          <a:ln/>
        </p:spPr>
      </p:sp>
      <p:sp>
        <p:nvSpPr>
          <p:cNvPr id="20" name="Text 18"/>
          <p:cNvSpPr/>
          <p:nvPr/>
        </p:nvSpPr>
        <p:spPr>
          <a:xfrm>
            <a:off x="685800" y="228600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Regulatory Pathway Uncertainty</a:t>
            </a:r>
            <a:endParaRPr lang="en-US" sz="1300" dirty="0"/>
          </a:p>
        </p:txBody>
      </p:sp>
      <p:sp>
        <p:nvSpPr>
          <p:cNvPr id="21" name="Shape 19"/>
          <p:cNvSpPr/>
          <p:nvPr/>
        </p:nvSpPr>
        <p:spPr>
          <a:xfrm>
            <a:off x="7589520" y="2377440"/>
            <a:ext cx="1005840" cy="274320"/>
          </a:xfrm>
          <a:prstGeom prst="roundRect">
            <a:avLst>
              <a:gd name="adj" fmla="val 13333"/>
            </a:avLst>
          </a:prstGeom>
          <a:solidFill>
            <a:srgbClr val="FFD54F"/>
          </a:solidFill>
          <a:ln/>
        </p:spPr>
      </p:sp>
      <p:sp>
        <p:nvSpPr>
          <p:cNvPr id="22" name="Text 20"/>
          <p:cNvSpPr/>
          <p:nvPr/>
        </p:nvSpPr>
        <p:spPr>
          <a:xfrm>
            <a:off x="7589520" y="237744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Medium</a:t>
            </a:r>
            <a:endParaRPr lang="en-US" sz="900" dirty="0"/>
          </a:p>
        </p:txBody>
      </p:sp>
      <p:sp>
        <p:nvSpPr>
          <p:cNvPr id="23" name="Shape 21"/>
          <p:cNvSpPr/>
          <p:nvPr/>
        </p:nvSpPr>
        <p:spPr>
          <a:xfrm>
            <a:off x="457200" y="2834640"/>
            <a:ext cx="8229600" cy="457200"/>
          </a:xfrm>
          <a:prstGeom prst="roundRect">
            <a:avLst>
              <a:gd name="adj" fmla="val 12000"/>
            </a:avLst>
          </a:prstGeom>
          <a:solidFill>
            <a:srgbClr val="112240"/>
          </a:solidFill>
          <a:ln/>
        </p:spPr>
      </p:sp>
      <p:sp>
        <p:nvSpPr>
          <p:cNvPr id="24" name="Shape 22"/>
          <p:cNvSpPr/>
          <p:nvPr/>
        </p:nvSpPr>
        <p:spPr>
          <a:xfrm>
            <a:off x="502920" y="2907792"/>
            <a:ext cx="54864" cy="310896"/>
          </a:xfrm>
          <a:prstGeom prst="rect">
            <a:avLst/>
          </a:prstGeom>
          <a:solidFill>
            <a:srgbClr val="FFD54F"/>
          </a:solidFill>
          <a:ln/>
        </p:spPr>
      </p:sp>
      <p:sp>
        <p:nvSpPr>
          <p:cNvPr id="25" name="Text 23"/>
          <p:cNvSpPr/>
          <p:nvPr/>
        </p:nvSpPr>
        <p:spPr>
          <a:xfrm>
            <a:off x="685800" y="283464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Integration with Legacy EHR Systems</a:t>
            </a:r>
            <a:endParaRPr lang="en-US" sz="1300" dirty="0"/>
          </a:p>
        </p:txBody>
      </p:sp>
      <p:sp>
        <p:nvSpPr>
          <p:cNvPr id="26" name="Shape 24"/>
          <p:cNvSpPr/>
          <p:nvPr/>
        </p:nvSpPr>
        <p:spPr>
          <a:xfrm>
            <a:off x="7589520" y="2926080"/>
            <a:ext cx="1005840" cy="274320"/>
          </a:xfrm>
          <a:prstGeom prst="roundRect">
            <a:avLst>
              <a:gd name="adj" fmla="val 13333"/>
            </a:avLst>
          </a:prstGeom>
          <a:solidFill>
            <a:srgbClr val="FFD54F"/>
          </a:solidFill>
          <a:ln/>
        </p:spPr>
      </p:sp>
      <p:sp>
        <p:nvSpPr>
          <p:cNvPr id="27" name="Text 25"/>
          <p:cNvSpPr/>
          <p:nvPr/>
        </p:nvSpPr>
        <p:spPr>
          <a:xfrm>
            <a:off x="7589520" y="292608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Medium</a:t>
            </a:r>
            <a:endParaRPr lang="en-US" sz="900" dirty="0"/>
          </a:p>
        </p:txBody>
      </p:sp>
      <p:sp>
        <p:nvSpPr>
          <p:cNvPr id="28" name="Shape 26"/>
          <p:cNvSpPr/>
          <p:nvPr/>
        </p:nvSpPr>
        <p:spPr>
          <a:xfrm>
            <a:off x="457200" y="3383280"/>
            <a:ext cx="8229600" cy="457200"/>
          </a:xfrm>
          <a:prstGeom prst="roundRect">
            <a:avLst>
              <a:gd name="adj" fmla="val 12000"/>
            </a:avLst>
          </a:prstGeom>
          <a:solidFill>
            <a:srgbClr val="112240"/>
          </a:solidFill>
          <a:ln/>
        </p:spPr>
      </p:sp>
      <p:sp>
        <p:nvSpPr>
          <p:cNvPr id="29" name="Shape 27"/>
          <p:cNvSpPr/>
          <p:nvPr/>
        </p:nvSpPr>
        <p:spPr>
          <a:xfrm>
            <a:off x="502920" y="3456432"/>
            <a:ext cx="54864" cy="310896"/>
          </a:xfrm>
          <a:prstGeom prst="rect">
            <a:avLst/>
          </a:prstGeom>
          <a:solidFill>
            <a:srgbClr val="FF6F61"/>
          </a:solidFill>
          <a:ln/>
        </p:spPr>
      </p:sp>
      <p:sp>
        <p:nvSpPr>
          <p:cNvPr id="30" name="Text 28"/>
          <p:cNvSpPr/>
          <p:nvPr/>
        </p:nvSpPr>
        <p:spPr>
          <a:xfrm>
            <a:off x="685800" y="338328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Clinical Validation &amp; Generalisability</a:t>
            </a:r>
            <a:endParaRPr lang="en-US" sz="1300" dirty="0"/>
          </a:p>
        </p:txBody>
      </p:sp>
      <p:sp>
        <p:nvSpPr>
          <p:cNvPr id="31" name="Shape 29"/>
          <p:cNvSpPr/>
          <p:nvPr/>
        </p:nvSpPr>
        <p:spPr>
          <a:xfrm>
            <a:off x="7589520" y="3474720"/>
            <a:ext cx="1005840" cy="274320"/>
          </a:xfrm>
          <a:prstGeom prst="roundRect">
            <a:avLst>
              <a:gd name="adj" fmla="val 13333"/>
            </a:avLst>
          </a:prstGeom>
          <a:solidFill>
            <a:srgbClr val="FF6F61"/>
          </a:solidFill>
          <a:ln/>
        </p:spPr>
      </p:sp>
      <p:sp>
        <p:nvSpPr>
          <p:cNvPr id="32" name="Text 30"/>
          <p:cNvSpPr/>
          <p:nvPr/>
        </p:nvSpPr>
        <p:spPr>
          <a:xfrm>
            <a:off x="7589520" y="347472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High</a:t>
            </a:r>
            <a:endParaRPr lang="en-US" sz="900" dirty="0"/>
          </a:p>
        </p:txBody>
      </p:sp>
      <p:sp>
        <p:nvSpPr>
          <p:cNvPr id="33" name="Shape 31"/>
          <p:cNvSpPr/>
          <p:nvPr/>
        </p:nvSpPr>
        <p:spPr>
          <a:xfrm>
            <a:off x="457200" y="3931920"/>
            <a:ext cx="8229600" cy="457200"/>
          </a:xfrm>
          <a:prstGeom prst="roundRect">
            <a:avLst>
              <a:gd name="adj" fmla="val 12000"/>
            </a:avLst>
          </a:prstGeom>
          <a:solidFill>
            <a:srgbClr val="112240"/>
          </a:solidFill>
          <a:ln/>
        </p:spPr>
      </p:sp>
      <p:sp>
        <p:nvSpPr>
          <p:cNvPr id="34" name="Shape 32"/>
          <p:cNvSpPr/>
          <p:nvPr/>
        </p:nvSpPr>
        <p:spPr>
          <a:xfrm>
            <a:off x="502920" y="4005072"/>
            <a:ext cx="54864" cy="310896"/>
          </a:xfrm>
          <a:prstGeom prst="rect">
            <a:avLst/>
          </a:prstGeom>
          <a:solidFill>
            <a:srgbClr val="FFD54F"/>
          </a:solidFill>
          <a:ln/>
        </p:spPr>
      </p:sp>
      <p:sp>
        <p:nvSpPr>
          <p:cNvPr id="35" name="Text 33"/>
          <p:cNvSpPr/>
          <p:nvPr/>
        </p:nvSpPr>
        <p:spPr>
          <a:xfrm>
            <a:off x="685800" y="3931920"/>
            <a:ext cx="5943600" cy="457200"/>
          </a:xfrm>
          <a:prstGeom prst="rect">
            <a:avLst/>
          </a:prstGeom>
          <a:noFill/>
          <a:ln/>
        </p:spPr>
        <p:txBody>
          <a:bodyPr wrap="square" rtlCol="0" anchor="ctr"/>
          <a:lstStyle/>
          <a:p>
            <a:pPr indent="0" marL="0">
              <a:buNone/>
            </a:pPr>
            <a:r>
              <a:rPr lang="en-US" sz="1300" dirty="0">
                <a:solidFill>
                  <a:srgbClr val="FFFFFF"/>
                </a:solidFill>
                <a:latin typeface="Arial" pitchFamily="34" charset="0"/>
                <a:ea typeface="Arial" pitchFamily="34" charset="-122"/>
                <a:cs typeface="Arial" pitchFamily="34" charset="-120"/>
              </a:rPr>
              <a:t>Provider Trust &amp; Training Gap</a:t>
            </a:r>
            <a:endParaRPr lang="en-US" sz="1300" dirty="0"/>
          </a:p>
        </p:txBody>
      </p:sp>
      <p:sp>
        <p:nvSpPr>
          <p:cNvPr id="36" name="Shape 34"/>
          <p:cNvSpPr/>
          <p:nvPr/>
        </p:nvSpPr>
        <p:spPr>
          <a:xfrm>
            <a:off x="7589520" y="4023360"/>
            <a:ext cx="1005840" cy="274320"/>
          </a:xfrm>
          <a:prstGeom prst="roundRect">
            <a:avLst>
              <a:gd name="adj" fmla="val 13333"/>
            </a:avLst>
          </a:prstGeom>
          <a:solidFill>
            <a:srgbClr val="FFD54F"/>
          </a:solidFill>
          <a:ln/>
        </p:spPr>
      </p:sp>
      <p:sp>
        <p:nvSpPr>
          <p:cNvPr id="37" name="Text 35"/>
          <p:cNvSpPr/>
          <p:nvPr/>
        </p:nvSpPr>
        <p:spPr>
          <a:xfrm>
            <a:off x="7589520" y="4023360"/>
            <a:ext cx="1005840" cy="274320"/>
          </a:xfrm>
          <a:prstGeom prst="rect">
            <a:avLst/>
          </a:prstGeom>
          <a:noFill/>
          <a:ln/>
        </p:spPr>
        <p:txBody>
          <a:bodyPr wrap="square" rtlCol="0" anchor="ctr"/>
          <a:lstStyle/>
          <a:p>
            <a:pPr algn="ctr" indent="0" marL="0">
              <a:buNone/>
            </a:pPr>
            <a:r>
              <a:rPr lang="en-US" sz="900" b="1" dirty="0">
                <a:solidFill>
                  <a:srgbClr val="FFFFFF"/>
                </a:solidFill>
                <a:latin typeface="Arial" pitchFamily="34" charset="0"/>
                <a:ea typeface="Arial" pitchFamily="34" charset="-122"/>
                <a:cs typeface="Arial" pitchFamily="34" charset="-120"/>
              </a:rPr>
              <a:t>Medium</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Opportunities &amp; Solutions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Four domains where AI will have the greatest impact</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12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457200" y="1188720"/>
            <a:ext cx="3977640" cy="1508760"/>
          </a:xfrm>
          <a:prstGeom prst="roundRect">
            <a:avLst>
              <a:gd name="adj" fmla="val 6061"/>
            </a:avLst>
          </a:prstGeom>
          <a:solidFill>
            <a:srgbClr val="112240"/>
          </a:solidFill>
          <a:ln w="12700">
            <a:solidFill>
              <a:srgbClr val="1A3A5C"/>
            </a:solidFill>
            <a:prstDash val="solid"/>
          </a:ln>
        </p:spPr>
      </p:sp>
      <p:sp>
        <p:nvSpPr>
          <p:cNvPr id="9" name="Shape 7"/>
          <p:cNvSpPr/>
          <p:nvPr/>
        </p:nvSpPr>
        <p:spPr>
          <a:xfrm>
            <a:off x="502920" y="1234440"/>
            <a:ext cx="3886200" cy="45720"/>
          </a:xfrm>
          <a:prstGeom prst="rect">
            <a:avLst/>
          </a:prstGeom>
          <a:solidFill>
            <a:srgbClr val="00BFA5"/>
          </a:solidFill>
          <a:ln/>
        </p:spPr>
      </p:sp>
      <p:sp>
        <p:nvSpPr>
          <p:cNvPr id="10" name="Shape 8"/>
          <p:cNvSpPr/>
          <p:nvPr/>
        </p:nvSpPr>
        <p:spPr>
          <a:xfrm>
            <a:off x="685800" y="1463040"/>
            <a:ext cx="457200" cy="457200"/>
          </a:xfrm>
          <a:prstGeom prst="ellipse">
            <a:avLst/>
          </a:prstGeom>
          <a:solidFill>
            <a:srgbClr val="00BFA5"/>
          </a:solidFill>
          <a:ln/>
        </p:spPr>
      </p:sp>
      <p:sp>
        <p:nvSpPr>
          <p:cNvPr id="11" name="Text 9"/>
          <p:cNvSpPr/>
          <p:nvPr/>
        </p:nvSpPr>
        <p:spPr>
          <a:xfrm>
            <a:off x="685800" y="1463040"/>
            <a:ext cx="45720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01</a:t>
            </a:r>
            <a:endParaRPr lang="en-US" sz="1400" dirty="0"/>
          </a:p>
        </p:txBody>
      </p:sp>
      <p:sp>
        <p:nvSpPr>
          <p:cNvPr id="12" name="Text 10"/>
          <p:cNvSpPr/>
          <p:nvPr/>
        </p:nvSpPr>
        <p:spPr>
          <a:xfrm>
            <a:off x="1280160" y="1371600"/>
            <a:ext cx="2880360" cy="32004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Precision Medicine</a:t>
            </a:r>
            <a:endParaRPr lang="en-US" sz="1400" dirty="0"/>
          </a:p>
        </p:txBody>
      </p:sp>
      <p:sp>
        <p:nvSpPr>
          <p:cNvPr id="13" name="Text 11"/>
          <p:cNvSpPr/>
          <p:nvPr/>
        </p:nvSpPr>
        <p:spPr>
          <a:xfrm>
            <a:off x="1280160" y="1737360"/>
            <a:ext cx="2880360" cy="777240"/>
          </a:xfrm>
          <a:prstGeom prst="rect">
            <a:avLst/>
          </a:prstGeom>
          <a:noFill/>
          <a:ln/>
        </p:spPr>
        <p:txBody>
          <a:bodyPr wrap="square" rtlCol="0" anchor="t"/>
          <a:lstStyle/>
          <a:p>
            <a:pPr indent="0" marL="0">
              <a:buNone/>
            </a:pPr>
            <a:r>
              <a:rPr lang="en-US" sz="1100" dirty="0">
                <a:solidFill>
                  <a:srgbClr val="90A4AE"/>
                </a:solidFill>
                <a:latin typeface="Arial" pitchFamily="34" charset="0"/>
                <a:ea typeface="Arial" pitchFamily="34" charset="-122"/>
                <a:cs typeface="Arial" pitchFamily="34" charset="-120"/>
              </a:rPr>
              <a:t>Genomic AI tailors treatments to individual patients at molecular level</a:t>
            </a:r>
            <a:endParaRPr lang="en-US" sz="1100" dirty="0"/>
          </a:p>
        </p:txBody>
      </p:sp>
      <p:sp>
        <p:nvSpPr>
          <p:cNvPr id="14" name="Shape 12"/>
          <p:cNvSpPr/>
          <p:nvPr/>
        </p:nvSpPr>
        <p:spPr>
          <a:xfrm>
            <a:off x="4709160" y="1188720"/>
            <a:ext cx="3977640" cy="1508760"/>
          </a:xfrm>
          <a:prstGeom prst="roundRect">
            <a:avLst>
              <a:gd name="adj" fmla="val 6061"/>
            </a:avLst>
          </a:prstGeom>
          <a:solidFill>
            <a:srgbClr val="112240"/>
          </a:solidFill>
          <a:ln w="12700">
            <a:solidFill>
              <a:srgbClr val="1A3A5C"/>
            </a:solidFill>
            <a:prstDash val="solid"/>
          </a:ln>
        </p:spPr>
      </p:sp>
      <p:sp>
        <p:nvSpPr>
          <p:cNvPr id="15" name="Shape 13"/>
          <p:cNvSpPr/>
          <p:nvPr/>
        </p:nvSpPr>
        <p:spPr>
          <a:xfrm>
            <a:off x="4754880" y="1234440"/>
            <a:ext cx="3886200" cy="45720"/>
          </a:xfrm>
          <a:prstGeom prst="rect">
            <a:avLst/>
          </a:prstGeom>
          <a:solidFill>
            <a:srgbClr val="4FC3F7"/>
          </a:solidFill>
          <a:ln/>
        </p:spPr>
      </p:sp>
      <p:sp>
        <p:nvSpPr>
          <p:cNvPr id="16" name="Shape 14"/>
          <p:cNvSpPr/>
          <p:nvPr/>
        </p:nvSpPr>
        <p:spPr>
          <a:xfrm>
            <a:off x="4937760" y="1463040"/>
            <a:ext cx="457200" cy="457200"/>
          </a:xfrm>
          <a:prstGeom prst="ellipse">
            <a:avLst/>
          </a:prstGeom>
          <a:solidFill>
            <a:srgbClr val="4FC3F7"/>
          </a:solidFill>
          <a:ln/>
        </p:spPr>
      </p:sp>
      <p:sp>
        <p:nvSpPr>
          <p:cNvPr id="17" name="Text 15"/>
          <p:cNvSpPr/>
          <p:nvPr/>
        </p:nvSpPr>
        <p:spPr>
          <a:xfrm>
            <a:off x="4937760" y="1463040"/>
            <a:ext cx="45720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02</a:t>
            </a:r>
            <a:endParaRPr lang="en-US" sz="1400" dirty="0"/>
          </a:p>
        </p:txBody>
      </p:sp>
      <p:sp>
        <p:nvSpPr>
          <p:cNvPr id="18" name="Text 16"/>
          <p:cNvSpPr/>
          <p:nvPr/>
        </p:nvSpPr>
        <p:spPr>
          <a:xfrm>
            <a:off x="5532120" y="1371600"/>
            <a:ext cx="2880360" cy="32004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Remote Patient Monitoring</a:t>
            </a:r>
            <a:endParaRPr lang="en-US" sz="1400" dirty="0"/>
          </a:p>
        </p:txBody>
      </p:sp>
      <p:sp>
        <p:nvSpPr>
          <p:cNvPr id="19" name="Text 17"/>
          <p:cNvSpPr/>
          <p:nvPr/>
        </p:nvSpPr>
        <p:spPr>
          <a:xfrm>
            <a:off x="5532120" y="1737360"/>
            <a:ext cx="2880360" cy="777240"/>
          </a:xfrm>
          <a:prstGeom prst="rect">
            <a:avLst/>
          </a:prstGeom>
          <a:noFill/>
          <a:ln/>
        </p:spPr>
        <p:txBody>
          <a:bodyPr wrap="square" rtlCol="0" anchor="t"/>
          <a:lstStyle/>
          <a:p>
            <a:pPr indent="0" marL="0">
              <a:buNone/>
            </a:pPr>
            <a:r>
              <a:rPr lang="en-US" sz="1100" dirty="0">
                <a:solidFill>
                  <a:srgbClr val="90A4AE"/>
                </a:solidFill>
                <a:latin typeface="Arial" pitchFamily="34" charset="0"/>
                <a:ea typeface="Arial" pitchFamily="34" charset="-122"/>
                <a:cs typeface="Arial" pitchFamily="34" charset="-120"/>
              </a:rPr>
              <a:t>Wearable AI detects early warning signs before hospitalisation</a:t>
            </a:r>
            <a:endParaRPr lang="en-US" sz="1100" dirty="0"/>
          </a:p>
        </p:txBody>
      </p:sp>
      <p:sp>
        <p:nvSpPr>
          <p:cNvPr id="20" name="Shape 18"/>
          <p:cNvSpPr/>
          <p:nvPr/>
        </p:nvSpPr>
        <p:spPr>
          <a:xfrm>
            <a:off x="457200" y="2880360"/>
            <a:ext cx="3977640" cy="1508760"/>
          </a:xfrm>
          <a:prstGeom prst="roundRect">
            <a:avLst>
              <a:gd name="adj" fmla="val 6061"/>
            </a:avLst>
          </a:prstGeom>
          <a:solidFill>
            <a:srgbClr val="112240"/>
          </a:solidFill>
          <a:ln w="12700">
            <a:solidFill>
              <a:srgbClr val="1A3A5C"/>
            </a:solidFill>
            <a:prstDash val="solid"/>
          </a:ln>
        </p:spPr>
      </p:sp>
      <p:sp>
        <p:nvSpPr>
          <p:cNvPr id="21" name="Shape 19"/>
          <p:cNvSpPr/>
          <p:nvPr/>
        </p:nvSpPr>
        <p:spPr>
          <a:xfrm>
            <a:off x="502920" y="2926080"/>
            <a:ext cx="3886200" cy="45720"/>
          </a:xfrm>
          <a:prstGeom prst="rect">
            <a:avLst/>
          </a:prstGeom>
          <a:solidFill>
            <a:srgbClr val="FFD54F"/>
          </a:solidFill>
          <a:ln/>
        </p:spPr>
      </p:sp>
      <p:sp>
        <p:nvSpPr>
          <p:cNvPr id="22" name="Shape 20"/>
          <p:cNvSpPr/>
          <p:nvPr/>
        </p:nvSpPr>
        <p:spPr>
          <a:xfrm>
            <a:off x="685800" y="3154680"/>
            <a:ext cx="457200" cy="457200"/>
          </a:xfrm>
          <a:prstGeom prst="ellipse">
            <a:avLst/>
          </a:prstGeom>
          <a:solidFill>
            <a:srgbClr val="FFD54F"/>
          </a:solidFill>
          <a:ln/>
        </p:spPr>
      </p:sp>
      <p:sp>
        <p:nvSpPr>
          <p:cNvPr id="23" name="Text 21"/>
          <p:cNvSpPr/>
          <p:nvPr/>
        </p:nvSpPr>
        <p:spPr>
          <a:xfrm>
            <a:off x="685800" y="3154680"/>
            <a:ext cx="45720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03</a:t>
            </a:r>
            <a:endParaRPr lang="en-US" sz="1400" dirty="0"/>
          </a:p>
        </p:txBody>
      </p:sp>
      <p:sp>
        <p:nvSpPr>
          <p:cNvPr id="24" name="Text 22"/>
          <p:cNvSpPr/>
          <p:nvPr/>
        </p:nvSpPr>
        <p:spPr>
          <a:xfrm>
            <a:off x="1280160" y="3063240"/>
            <a:ext cx="2880360" cy="32004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Drug Discovery Acceleration</a:t>
            </a:r>
            <a:endParaRPr lang="en-US" sz="1400" dirty="0"/>
          </a:p>
        </p:txBody>
      </p:sp>
      <p:sp>
        <p:nvSpPr>
          <p:cNvPr id="25" name="Text 23"/>
          <p:cNvSpPr/>
          <p:nvPr/>
        </p:nvSpPr>
        <p:spPr>
          <a:xfrm>
            <a:off x="1280160" y="3429000"/>
            <a:ext cx="2880360" cy="777240"/>
          </a:xfrm>
          <a:prstGeom prst="rect">
            <a:avLst/>
          </a:prstGeom>
          <a:noFill/>
          <a:ln/>
        </p:spPr>
        <p:txBody>
          <a:bodyPr wrap="square" rtlCol="0" anchor="t"/>
          <a:lstStyle/>
          <a:p>
            <a:pPr indent="0" marL="0">
              <a:buNone/>
            </a:pPr>
            <a:r>
              <a:rPr lang="en-US" sz="1100" dirty="0">
                <a:solidFill>
                  <a:srgbClr val="90A4AE"/>
                </a:solidFill>
                <a:latin typeface="Arial" pitchFamily="34" charset="0"/>
                <a:ea typeface="Arial" pitchFamily="34" charset="-122"/>
                <a:cs typeface="Arial" pitchFamily="34" charset="-120"/>
              </a:rPr>
              <a:t>Generative AI designs novel molecules in weeks, not years</a:t>
            </a:r>
            <a:endParaRPr lang="en-US" sz="1100" dirty="0"/>
          </a:p>
        </p:txBody>
      </p:sp>
      <p:sp>
        <p:nvSpPr>
          <p:cNvPr id="26" name="Shape 24"/>
          <p:cNvSpPr/>
          <p:nvPr/>
        </p:nvSpPr>
        <p:spPr>
          <a:xfrm>
            <a:off x="4709160" y="2880360"/>
            <a:ext cx="3977640" cy="1508760"/>
          </a:xfrm>
          <a:prstGeom prst="roundRect">
            <a:avLst>
              <a:gd name="adj" fmla="val 6061"/>
            </a:avLst>
          </a:prstGeom>
          <a:solidFill>
            <a:srgbClr val="112240"/>
          </a:solidFill>
          <a:ln w="12700">
            <a:solidFill>
              <a:srgbClr val="1A3A5C"/>
            </a:solidFill>
            <a:prstDash val="solid"/>
          </a:ln>
        </p:spPr>
      </p:sp>
      <p:sp>
        <p:nvSpPr>
          <p:cNvPr id="27" name="Shape 25"/>
          <p:cNvSpPr/>
          <p:nvPr/>
        </p:nvSpPr>
        <p:spPr>
          <a:xfrm>
            <a:off x="4754880" y="2926080"/>
            <a:ext cx="3886200" cy="45720"/>
          </a:xfrm>
          <a:prstGeom prst="rect">
            <a:avLst/>
          </a:prstGeom>
          <a:solidFill>
            <a:srgbClr val="B39DDB"/>
          </a:solidFill>
          <a:ln/>
        </p:spPr>
      </p:sp>
      <p:sp>
        <p:nvSpPr>
          <p:cNvPr id="28" name="Shape 26"/>
          <p:cNvSpPr/>
          <p:nvPr/>
        </p:nvSpPr>
        <p:spPr>
          <a:xfrm>
            <a:off x="4937760" y="3154680"/>
            <a:ext cx="457200" cy="457200"/>
          </a:xfrm>
          <a:prstGeom prst="ellipse">
            <a:avLst/>
          </a:prstGeom>
          <a:solidFill>
            <a:srgbClr val="B39DDB"/>
          </a:solidFill>
          <a:ln/>
        </p:spPr>
      </p:sp>
      <p:sp>
        <p:nvSpPr>
          <p:cNvPr id="29" name="Text 27"/>
          <p:cNvSpPr/>
          <p:nvPr/>
        </p:nvSpPr>
        <p:spPr>
          <a:xfrm>
            <a:off x="4937760" y="3154680"/>
            <a:ext cx="457200" cy="457200"/>
          </a:xfrm>
          <a:prstGeom prst="rect">
            <a:avLst/>
          </a:prstGeom>
          <a:noFill/>
          <a:ln/>
        </p:spPr>
        <p:txBody>
          <a:bodyPr wrap="square" rtlCol="0" anchor="ctr"/>
          <a:lstStyle/>
          <a:p>
            <a:pPr algn="ctr" indent="0" marL="0">
              <a:buNone/>
            </a:pPr>
            <a:r>
              <a:rPr lang="en-US" sz="1400" b="1" dirty="0">
                <a:solidFill>
                  <a:srgbClr val="FFFFFF"/>
                </a:solidFill>
                <a:latin typeface="Arial" pitchFamily="34" charset="0"/>
                <a:ea typeface="Arial" pitchFamily="34" charset="-122"/>
                <a:cs typeface="Arial" pitchFamily="34" charset="-120"/>
              </a:rPr>
              <a:t>04</a:t>
            </a:r>
            <a:endParaRPr lang="en-US" sz="1400" dirty="0"/>
          </a:p>
        </p:txBody>
      </p:sp>
      <p:sp>
        <p:nvSpPr>
          <p:cNvPr id="30" name="Text 28"/>
          <p:cNvSpPr/>
          <p:nvPr/>
        </p:nvSpPr>
        <p:spPr>
          <a:xfrm>
            <a:off x="5532120" y="3063240"/>
            <a:ext cx="2880360" cy="32004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Clinical Decision Support</a:t>
            </a:r>
            <a:endParaRPr lang="en-US" sz="1400" dirty="0"/>
          </a:p>
        </p:txBody>
      </p:sp>
      <p:sp>
        <p:nvSpPr>
          <p:cNvPr id="31" name="Text 29"/>
          <p:cNvSpPr/>
          <p:nvPr/>
        </p:nvSpPr>
        <p:spPr>
          <a:xfrm>
            <a:off x="5532120" y="3429000"/>
            <a:ext cx="2880360" cy="777240"/>
          </a:xfrm>
          <a:prstGeom prst="rect">
            <a:avLst/>
          </a:prstGeom>
          <a:noFill/>
          <a:ln/>
        </p:spPr>
        <p:txBody>
          <a:bodyPr wrap="square" rtlCol="0" anchor="t"/>
          <a:lstStyle/>
          <a:p>
            <a:pPr indent="0" marL="0">
              <a:buNone/>
            </a:pPr>
            <a:r>
              <a:rPr lang="en-US" sz="1100" dirty="0">
                <a:solidFill>
                  <a:srgbClr val="90A4AE"/>
                </a:solidFill>
                <a:latin typeface="Arial" pitchFamily="34" charset="0"/>
                <a:ea typeface="Arial" pitchFamily="34" charset="-122"/>
                <a:cs typeface="Arial" pitchFamily="34" charset="-120"/>
              </a:rPr>
              <a:t>Real-time AI assistants reduce diagnostic errors by 40%+</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Future Outlook</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What to expect in the next 3–5 years</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13 / 15</a:t>
            </a:r>
            <a:endParaRPr lang="en-US" sz="800" dirty="0"/>
          </a:p>
        </p:txBody>
      </p:sp>
      <p:sp>
        <p:nvSpPr>
          <p:cNvPr id="7" name="Shape 5"/>
          <p:cNvSpPr/>
          <p:nvPr/>
        </p:nvSpPr>
        <p:spPr>
          <a:xfrm>
            <a:off x="457200" y="4617720"/>
            <a:ext cx="8229600" cy="9144"/>
          </a:xfrm>
          <a:prstGeom prst="rect">
            <a:avLst/>
          </a:prstGeom>
          <a:solidFill>
            <a:srgbClr val="1A3A5C"/>
          </a:solidFill>
          <a:ln/>
        </p:spPr>
      </p:sp>
      <p:graphicFrame>
        <p:nvGraphicFramePr>
          <p:cNvPr id="8" name="Chart 0" descr=""/>
          <p:cNvGraphicFramePr/>
          <p:nvPr/>
        </p:nvGraphicFramePr>
        <p:xfrm>
          <a:off x="457200" y="1005840"/>
          <a:ext cx="5029200" cy="2926080"/>
        </p:xfrm>
        <a:graphic xmlns:a="http://schemas.openxmlformats.org/drawingml/2006/main">
          <a:graphicData uri="http://schemas.openxmlformats.org/drawingml/2006/chart">
            <c:chart xmlns:c="http://schemas.openxmlformats.org/drawingml/2006/chart" r:id="rId1"/>
          </a:graphicData>
        </a:graphic>
      </p:graphicFrame>
      <p:sp>
        <p:nvSpPr>
          <p:cNvPr id="9" name="Shape 6"/>
          <p:cNvSpPr/>
          <p:nvPr/>
        </p:nvSpPr>
        <p:spPr>
          <a:xfrm>
            <a:off x="5760720" y="1097280"/>
            <a:ext cx="2926080" cy="594360"/>
          </a:xfrm>
          <a:prstGeom prst="roundRect">
            <a:avLst>
              <a:gd name="adj" fmla="val 12308"/>
            </a:avLst>
          </a:prstGeom>
          <a:solidFill>
            <a:srgbClr val="112240"/>
          </a:solidFill>
          <a:ln/>
        </p:spPr>
      </p:sp>
      <p:sp>
        <p:nvSpPr>
          <p:cNvPr id="10" name="Text 7"/>
          <p:cNvSpPr/>
          <p:nvPr/>
        </p:nvSpPr>
        <p:spPr>
          <a:xfrm>
            <a:off x="5852160" y="1115568"/>
            <a:ext cx="914400" cy="228600"/>
          </a:xfrm>
          <a:prstGeom prst="rect">
            <a:avLst/>
          </a:prstGeom>
          <a:noFill/>
          <a:ln/>
        </p:spPr>
        <p:txBody>
          <a:bodyPr wrap="square" rtlCol="0" anchor="ctr"/>
          <a:lstStyle/>
          <a:p>
            <a:pPr indent="0" marL="0">
              <a:buNone/>
            </a:pPr>
            <a:r>
              <a:rPr lang="en-US" sz="1000" b="1" dirty="0">
                <a:solidFill>
                  <a:srgbClr val="00BFA5"/>
                </a:solidFill>
                <a:latin typeface="Arial" pitchFamily="34" charset="0"/>
                <a:ea typeface="Arial" pitchFamily="34" charset="-122"/>
                <a:cs typeface="Arial" pitchFamily="34" charset="-120"/>
              </a:rPr>
              <a:t>2027</a:t>
            </a:r>
            <a:endParaRPr lang="en-US" sz="1000" dirty="0"/>
          </a:p>
        </p:txBody>
      </p:sp>
      <p:sp>
        <p:nvSpPr>
          <p:cNvPr id="11" name="Text 8"/>
          <p:cNvSpPr/>
          <p:nvPr/>
        </p:nvSpPr>
        <p:spPr>
          <a:xfrm>
            <a:off x="5852160" y="1325880"/>
            <a:ext cx="2743200" cy="320040"/>
          </a:xfrm>
          <a:prstGeom prst="rect">
            <a:avLst/>
          </a:prstGeom>
          <a:noFill/>
          <a:ln/>
        </p:spPr>
        <p:txBody>
          <a:bodyPr wrap="square" rtlCol="0" anchor="ctr"/>
          <a:lstStyle/>
          <a:p>
            <a:pPr indent="0" marL="0">
              <a:buNone/>
            </a:pPr>
            <a:r>
              <a:rPr lang="en-US" sz="900" dirty="0">
                <a:solidFill>
                  <a:srgbClr val="90A4AE"/>
                </a:solidFill>
                <a:latin typeface="Arial" pitchFamily="34" charset="0"/>
                <a:ea typeface="Arial" pitchFamily="34" charset="-122"/>
                <a:cs typeface="Arial" pitchFamily="34" charset="-120"/>
              </a:rPr>
              <a:t>AI-assisted diagnosis becomes standard of care for radiology</a:t>
            </a:r>
            <a:endParaRPr lang="en-US" sz="900" dirty="0"/>
          </a:p>
        </p:txBody>
      </p:sp>
      <p:sp>
        <p:nvSpPr>
          <p:cNvPr id="12" name="Shape 9"/>
          <p:cNvSpPr/>
          <p:nvPr/>
        </p:nvSpPr>
        <p:spPr>
          <a:xfrm>
            <a:off x="5760720" y="1828800"/>
            <a:ext cx="2926080" cy="594360"/>
          </a:xfrm>
          <a:prstGeom prst="roundRect">
            <a:avLst>
              <a:gd name="adj" fmla="val 12308"/>
            </a:avLst>
          </a:prstGeom>
          <a:solidFill>
            <a:srgbClr val="112240"/>
          </a:solidFill>
          <a:ln/>
        </p:spPr>
      </p:sp>
      <p:sp>
        <p:nvSpPr>
          <p:cNvPr id="13" name="Text 10"/>
          <p:cNvSpPr/>
          <p:nvPr/>
        </p:nvSpPr>
        <p:spPr>
          <a:xfrm>
            <a:off x="5852160" y="1847088"/>
            <a:ext cx="914400" cy="228600"/>
          </a:xfrm>
          <a:prstGeom prst="rect">
            <a:avLst/>
          </a:prstGeom>
          <a:noFill/>
          <a:ln/>
        </p:spPr>
        <p:txBody>
          <a:bodyPr wrap="square" rtlCol="0" anchor="ctr"/>
          <a:lstStyle/>
          <a:p>
            <a:pPr indent="0" marL="0">
              <a:buNone/>
            </a:pPr>
            <a:r>
              <a:rPr lang="en-US" sz="1000" b="1" dirty="0">
                <a:solidFill>
                  <a:srgbClr val="00BFA5"/>
                </a:solidFill>
                <a:latin typeface="Arial" pitchFamily="34" charset="0"/>
                <a:ea typeface="Arial" pitchFamily="34" charset="-122"/>
                <a:cs typeface="Arial" pitchFamily="34" charset="-120"/>
              </a:rPr>
              <a:t>2028</a:t>
            </a:r>
            <a:endParaRPr lang="en-US" sz="1000" dirty="0"/>
          </a:p>
        </p:txBody>
      </p:sp>
      <p:sp>
        <p:nvSpPr>
          <p:cNvPr id="14" name="Text 11"/>
          <p:cNvSpPr/>
          <p:nvPr/>
        </p:nvSpPr>
        <p:spPr>
          <a:xfrm>
            <a:off x="5852160" y="2057400"/>
            <a:ext cx="2743200" cy="320040"/>
          </a:xfrm>
          <a:prstGeom prst="rect">
            <a:avLst/>
          </a:prstGeom>
          <a:noFill/>
          <a:ln/>
        </p:spPr>
        <p:txBody>
          <a:bodyPr wrap="square" rtlCol="0" anchor="ctr"/>
          <a:lstStyle/>
          <a:p>
            <a:pPr indent="0" marL="0">
              <a:buNone/>
            </a:pPr>
            <a:r>
              <a:rPr lang="en-US" sz="900" dirty="0">
                <a:solidFill>
                  <a:srgbClr val="90A4AE"/>
                </a:solidFill>
                <a:latin typeface="Arial" pitchFamily="34" charset="0"/>
                <a:ea typeface="Arial" pitchFamily="34" charset="-122"/>
                <a:cs typeface="Arial" pitchFamily="34" charset="-120"/>
              </a:rPr>
              <a:t>First fully AI-discovered drug enters Phase III trials</a:t>
            </a:r>
            <a:endParaRPr lang="en-US" sz="900" dirty="0"/>
          </a:p>
        </p:txBody>
      </p:sp>
      <p:sp>
        <p:nvSpPr>
          <p:cNvPr id="15" name="Shape 12"/>
          <p:cNvSpPr/>
          <p:nvPr/>
        </p:nvSpPr>
        <p:spPr>
          <a:xfrm>
            <a:off x="5760720" y="2560320"/>
            <a:ext cx="2926080" cy="594360"/>
          </a:xfrm>
          <a:prstGeom prst="roundRect">
            <a:avLst>
              <a:gd name="adj" fmla="val 12308"/>
            </a:avLst>
          </a:prstGeom>
          <a:solidFill>
            <a:srgbClr val="112240"/>
          </a:solidFill>
          <a:ln/>
        </p:spPr>
      </p:sp>
      <p:sp>
        <p:nvSpPr>
          <p:cNvPr id="16" name="Text 13"/>
          <p:cNvSpPr/>
          <p:nvPr/>
        </p:nvSpPr>
        <p:spPr>
          <a:xfrm>
            <a:off x="5852160" y="2578608"/>
            <a:ext cx="914400" cy="228600"/>
          </a:xfrm>
          <a:prstGeom prst="rect">
            <a:avLst/>
          </a:prstGeom>
          <a:noFill/>
          <a:ln/>
        </p:spPr>
        <p:txBody>
          <a:bodyPr wrap="square" rtlCol="0" anchor="ctr"/>
          <a:lstStyle/>
          <a:p>
            <a:pPr indent="0" marL="0">
              <a:buNone/>
            </a:pPr>
            <a:r>
              <a:rPr lang="en-US" sz="1000" b="1" dirty="0">
                <a:solidFill>
                  <a:srgbClr val="00BFA5"/>
                </a:solidFill>
                <a:latin typeface="Arial" pitchFamily="34" charset="0"/>
                <a:ea typeface="Arial" pitchFamily="34" charset="-122"/>
                <a:cs typeface="Arial" pitchFamily="34" charset="-120"/>
              </a:rPr>
              <a:t>2029</a:t>
            </a:r>
            <a:endParaRPr lang="en-US" sz="1000" dirty="0"/>
          </a:p>
        </p:txBody>
      </p:sp>
      <p:sp>
        <p:nvSpPr>
          <p:cNvPr id="17" name="Text 14"/>
          <p:cNvSpPr/>
          <p:nvPr/>
        </p:nvSpPr>
        <p:spPr>
          <a:xfrm>
            <a:off x="5852160" y="2788920"/>
            <a:ext cx="2743200" cy="320040"/>
          </a:xfrm>
          <a:prstGeom prst="rect">
            <a:avLst/>
          </a:prstGeom>
          <a:noFill/>
          <a:ln/>
        </p:spPr>
        <p:txBody>
          <a:bodyPr wrap="square" rtlCol="0" anchor="ctr"/>
          <a:lstStyle/>
          <a:p>
            <a:pPr indent="0" marL="0">
              <a:buNone/>
            </a:pPr>
            <a:r>
              <a:rPr lang="en-US" sz="900" dirty="0">
                <a:solidFill>
                  <a:srgbClr val="90A4AE"/>
                </a:solidFill>
                <a:latin typeface="Arial" pitchFamily="34" charset="0"/>
                <a:ea typeface="Arial" pitchFamily="34" charset="-122"/>
                <a:cs typeface="Arial" pitchFamily="34" charset="-120"/>
              </a:rPr>
              <a:t>50% of hospitals deploy AI clinical decision support</a:t>
            </a:r>
            <a:endParaRPr lang="en-US" sz="900" dirty="0"/>
          </a:p>
        </p:txBody>
      </p:sp>
      <p:sp>
        <p:nvSpPr>
          <p:cNvPr id="18" name="Shape 15"/>
          <p:cNvSpPr/>
          <p:nvPr/>
        </p:nvSpPr>
        <p:spPr>
          <a:xfrm>
            <a:off x="5760720" y="3291840"/>
            <a:ext cx="2926080" cy="594360"/>
          </a:xfrm>
          <a:prstGeom prst="roundRect">
            <a:avLst>
              <a:gd name="adj" fmla="val 12308"/>
            </a:avLst>
          </a:prstGeom>
          <a:solidFill>
            <a:srgbClr val="112240"/>
          </a:solidFill>
          <a:ln/>
        </p:spPr>
      </p:sp>
      <p:sp>
        <p:nvSpPr>
          <p:cNvPr id="19" name="Text 16"/>
          <p:cNvSpPr/>
          <p:nvPr/>
        </p:nvSpPr>
        <p:spPr>
          <a:xfrm>
            <a:off x="5852160" y="3310128"/>
            <a:ext cx="914400" cy="228600"/>
          </a:xfrm>
          <a:prstGeom prst="rect">
            <a:avLst/>
          </a:prstGeom>
          <a:noFill/>
          <a:ln/>
        </p:spPr>
        <p:txBody>
          <a:bodyPr wrap="square" rtlCol="0" anchor="ctr"/>
          <a:lstStyle/>
          <a:p>
            <a:pPr indent="0" marL="0">
              <a:buNone/>
            </a:pPr>
            <a:r>
              <a:rPr lang="en-US" sz="1000" b="1" dirty="0">
                <a:solidFill>
                  <a:srgbClr val="00BFA5"/>
                </a:solidFill>
                <a:latin typeface="Arial" pitchFamily="34" charset="0"/>
                <a:ea typeface="Arial" pitchFamily="34" charset="-122"/>
                <a:cs typeface="Arial" pitchFamily="34" charset="-120"/>
              </a:rPr>
              <a:t>2030</a:t>
            </a:r>
            <a:endParaRPr lang="en-US" sz="1000" dirty="0"/>
          </a:p>
        </p:txBody>
      </p:sp>
      <p:sp>
        <p:nvSpPr>
          <p:cNvPr id="20" name="Text 17"/>
          <p:cNvSpPr/>
          <p:nvPr/>
        </p:nvSpPr>
        <p:spPr>
          <a:xfrm>
            <a:off x="5852160" y="3520440"/>
            <a:ext cx="2743200" cy="320040"/>
          </a:xfrm>
          <a:prstGeom prst="rect">
            <a:avLst/>
          </a:prstGeom>
          <a:noFill/>
          <a:ln/>
        </p:spPr>
        <p:txBody>
          <a:bodyPr wrap="square" rtlCol="0" anchor="ctr"/>
          <a:lstStyle/>
          <a:p>
            <a:pPr indent="0" marL="0">
              <a:buNone/>
            </a:pPr>
            <a:r>
              <a:rPr lang="en-US" sz="900" dirty="0">
                <a:solidFill>
                  <a:srgbClr val="90A4AE"/>
                </a:solidFill>
                <a:latin typeface="Arial" pitchFamily="34" charset="0"/>
                <a:ea typeface="Arial" pitchFamily="34" charset="-122"/>
                <a:cs typeface="Arial" pitchFamily="34" charset="-120"/>
              </a:rPr>
              <a:t>AI reduces global healthcare costs by $200B+ annually</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Key Takeaways</a:t>
            </a:r>
            <a:endParaRPr lang="en-US" sz="2600" dirty="0"/>
          </a:p>
        </p:txBody>
      </p:sp>
      <p:sp>
        <p:nvSpPr>
          <p:cNvPr id="4" name="Text 2"/>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5" name="Text 3"/>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14 / 15</a:t>
            </a:r>
            <a:endParaRPr lang="en-US" sz="800" dirty="0"/>
          </a:p>
        </p:txBody>
      </p:sp>
      <p:sp>
        <p:nvSpPr>
          <p:cNvPr id="6" name="Shape 4"/>
          <p:cNvSpPr/>
          <p:nvPr/>
        </p:nvSpPr>
        <p:spPr>
          <a:xfrm>
            <a:off x="457200" y="4617720"/>
            <a:ext cx="8229600" cy="9144"/>
          </a:xfrm>
          <a:prstGeom prst="rect">
            <a:avLst/>
          </a:prstGeom>
          <a:solidFill>
            <a:srgbClr val="1A3A5C"/>
          </a:solidFill>
          <a:ln/>
        </p:spPr>
      </p:sp>
      <p:sp>
        <p:nvSpPr>
          <p:cNvPr id="7" name="Shape 5"/>
          <p:cNvSpPr/>
          <p:nvPr/>
        </p:nvSpPr>
        <p:spPr>
          <a:xfrm>
            <a:off x="548640" y="1170432"/>
            <a:ext cx="411480" cy="411480"/>
          </a:xfrm>
          <a:prstGeom prst="ellipse">
            <a:avLst/>
          </a:prstGeom>
          <a:solidFill>
            <a:srgbClr val="00BFA5"/>
          </a:solidFill>
          <a:ln/>
        </p:spPr>
      </p:sp>
      <p:sp>
        <p:nvSpPr>
          <p:cNvPr id="8" name="Text 6"/>
          <p:cNvSpPr/>
          <p:nvPr/>
        </p:nvSpPr>
        <p:spPr>
          <a:xfrm>
            <a:off x="548640" y="1170432"/>
            <a:ext cx="411480" cy="411480"/>
          </a:xfrm>
          <a:prstGeom prst="rect">
            <a:avLst/>
          </a:prstGeom>
          <a:noFill/>
          <a:ln/>
        </p:spPr>
        <p:txBody>
          <a:bodyPr wrap="square" rtlCol="0" anchor="ctr"/>
          <a:lstStyle/>
          <a:p>
            <a:pPr algn="ctr" indent="0" marL="0">
              <a:buNone/>
            </a:pPr>
            <a:r>
              <a:rPr lang="en-US" sz="1260" b="1" dirty="0">
                <a:solidFill>
                  <a:srgbClr val="FFFFFF"/>
                </a:solidFill>
                <a:latin typeface="Arial" pitchFamily="34" charset="0"/>
                <a:ea typeface="Arial" pitchFamily="34" charset="-122"/>
                <a:cs typeface="Arial" pitchFamily="34" charset="-120"/>
              </a:rPr>
              <a:t>1</a:t>
            </a:r>
            <a:endParaRPr lang="en-US" sz="1260" dirty="0"/>
          </a:p>
        </p:txBody>
      </p:sp>
      <p:sp>
        <p:nvSpPr>
          <p:cNvPr id="9" name="Shape 7"/>
          <p:cNvSpPr/>
          <p:nvPr/>
        </p:nvSpPr>
        <p:spPr>
          <a:xfrm>
            <a:off x="1143000" y="1097280"/>
            <a:ext cx="7543800" cy="548640"/>
          </a:xfrm>
          <a:prstGeom prst="roundRect">
            <a:avLst>
              <a:gd name="adj" fmla="val 13333"/>
            </a:avLst>
          </a:prstGeom>
          <a:solidFill>
            <a:srgbClr val="112240"/>
          </a:solidFill>
          <a:ln/>
        </p:spPr>
      </p:sp>
      <p:sp>
        <p:nvSpPr>
          <p:cNvPr id="10" name="Text 8"/>
          <p:cNvSpPr/>
          <p:nvPr/>
        </p:nvSpPr>
        <p:spPr>
          <a:xfrm>
            <a:off x="1325880" y="1097280"/>
            <a:ext cx="7178040" cy="54864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AI is transforming every layer of healthcare — from diagnosis to drug discovery to administration</a:t>
            </a:r>
            <a:endParaRPr lang="en-US" sz="1200" dirty="0"/>
          </a:p>
        </p:txBody>
      </p:sp>
      <p:sp>
        <p:nvSpPr>
          <p:cNvPr id="11" name="Shape 9"/>
          <p:cNvSpPr/>
          <p:nvPr/>
        </p:nvSpPr>
        <p:spPr>
          <a:xfrm>
            <a:off x="548640" y="1883664"/>
            <a:ext cx="411480" cy="411480"/>
          </a:xfrm>
          <a:prstGeom prst="ellipse">
            <a:avLst/>
          </a:prstGeom>
          <a:solidFill>
            <a:srgbClr val="00BFA5"/>
          </a:solidFill>
          <a:ln/>
        </p:spPr>
      </p:sp>
      <p:sp>
        <p:nvSpPr>
          <p:cNvPr id="12" name="Text 10"/>
          <p:cNvSpPr/>
          <p:nvPr/>
        </p:nvSpPr>
        <p:spPr>
          <a:xfrm>
            <a:off x="548640" y="1883664"/>
            <a:ext cx="411480" cy="411480"/>
          </a:xfrm>
          <a:prstGeom prst="rect">
            <a:avLst/>
          </a:prstGeom>
          <a:noFill/>
          <a:ln/>
        </p:spPr>
        <p:txBody>
          <a:bodyPr wrap="square" rtlCol="0" anchor="ctr"/>
          <a:lstStyle/>
          <a:p>
            <a:pPr algn="ctr" indent="0" marL="0">
              <a:buNone/>
            </a:pPr>
            <a:r>
              <a:rPr lang="en-US" sz="1260" b="1" dirty="0">
                <a:solidFill>
                  <a:srgbClr val="FFFFFF"/>
                </a:solidFill>
                <a:latin typeface="Arial" pitchFamily="34" charset="0"/>
                <a:ea typeface="Arial" pitchFamily="34" charset="-122"/>
                <a:cs typeface="Arial" pitchFamily="34" charset="-120"/>
              </a:rPr>
              <a:t>2</a:t>
            </a:r>
            <a:endParaRPr lang="en-US" sz="1260" dirty="0"/>
          </a:p>
        </p:txBody>
      </p:sp>
      <p:sp>
        <p:nvSpPr>
          <p:cNvPr id="13" name="Shape 11"/>
          <p:cNvSpPr/>
          <p:nvPr/>
        </p:nvSpPr>
        <p:spPr>
          <a:xfrm>
            <a:off x="1143000" y="1810512"/>
            <a:ext cx="7543800" cy="548640"/>
          </a:xfrm>
          <a:prstGeom prst="roundRect">
            <a:avLst>
              <a:gd name="adj" fmla="val 13333"/>
            </a:avLst>
          </a:prstGeom>
          <a:solidFill>
            <a:srgbClr val="112240"/>
          </a:solidFill>
          <a:ln/>
        </p:spPr>
      </p:sp>
      <p:sp>
        <p:nvSpPr>
          <p:cNvPr id="14" name="Text 12"/>
          <p:cNvSpPr/>
          <p:nvPr/>
        </p:nvSpPr>
        <p:spPr>
          <a:xfrm>
            <a:off x="1325880" y="1810512"/>
            <a:ext cx="7178040" cy="54864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Diagnostic accuracy improves 5-10% when AI augments human expertise</a:t>
            </a:r>
            <a:endParaRPr lang="en-US" sz="1200" dirty="0"/>
          </a:p>
        </p:txBody>
      </p:sp>
      <p:sp>
        <p:nvSpPr>
          <p:cNvPr id="15" name="Shape 13"/>
          <p:cNvSpPr/>
          <p:nvPr/>
        </p:nvSpPr>
        <p:spPr>
          <a:xfrm>
            <a:off x="548640" y="2596896"/>
            <a:ext cx="411480" cy="411480"/>
          </a:xfrm>
          <a:prstGeom prst="ellipse">
            <a:avLst/>
          </a:prstGeom>
          <a:solidFill>
            <a:srgbClr val="00BFA5"/>
          </a:solidFill>
          <a:ln/>
        </p:spPr>
      </p:sp>
      <p:sp>
        <p:nvSpPr>
          <p:cNvPr id="16" name="Text 14"/>
          <p:cNvSpPr/>
          <p:nvPr/>
        </p:nvSpPr>
        <p:spPr>
          <a:xfrm>
            <a:off x="548640" y="2596896"/>
            <a:ext cx="411480" cy="411480"/>
          </a:xfrm>
          <a:prstGeom prst="rect">
            <a:avLst/>
          </a:prstGeom>
          <a:noFill/>
          <a:ln/>
        </p:spPr>
        <p:txBody>
          <a:bodyPr wrap="square" rtlCol="0" anchor="ctr"/>
          <a:lstStyle/>
          <a:p>
            <a:pPr algn="ctr" indent="0" marL="0">
              <a:buNone/>
            </a:pPr>
            <a:r>
              <a:rPr lang="en-US" sz="1260" b="1" dirty="0">
                <a:solidFill>
                  <a:srgbClr val="FFFFFF"/>
                </a:solidFill>
                <a:latin typeface="Arial" pitchFamily="34" charset="0"/>
                <a:ea typeface="Arial" pitchFamily="34" charset="-122"/>
                <a:cs typeface="Arial" pitchFamily="34" charset="-120"/>
              </a:rPr>
              <a:t>3</a:t>
            </a:r>
            <a:endParaRPr lang="en-US" sz="1260" dirty="0"/>
          </a:p>
        </p:txBody>
      </p:sp>
      <p:sp>
        <p:nvSpPr>
          <p:cNvPr id="17" name="Shape 15"/>
          <p:cNvSpPr/>
          <p:nvPr/>
        </p:nvSpPr>
        <p:spPr>
          <a:xfrm>
            <a:off x="1143000" y="2523744"/>
            <a:ext cx="7543800" cy="548640"/>
          </a:xfrm>
          <a:prstGeom prst="roundRect">
            <a:avLst>
              <a:gd name="adj" fmla="val 13333"/>
            </a:avLst>
          </a:prstGeom>
          <a:solidFill>
            <a:srgbClr val="112240"/>
          </a:solidFill>
          <a:ln/>
        </p:spPr>
      </p:sp>
      <p:sp>
        <p:nvSpPr>
          <p:cNvPr id="18" name="Text 16"/>
          <p:cNvSpPr/>
          <p:nvPr/>
        </p:nvSpPr>
        <p:spPr>
          <a:xfrm>
            <a:off x="1325880" y="2523744"/>
            <a:ext cx="7178040" cy="54864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Drug discovery timelines are collapsing from a decade to under 3 years</a:t>
            </a:r>
            <a:endParaRPr lang="en-US" sz="1200" dirty="0"/>
          </a:p>
        </p:txBody>
      </p:sp>
      <p:sp>
        <p:nvSpPr>
          <p:cNvPr id="19" name="Shape 17"/>
          <p:cNvSpPr/>
          <p:nvPr/>
        </p:nvSpPr>
        <p:spPr>
          <a:xfrm>
            <a:off x="548640" y="3310128"/>
            <a:ext cx="411480" cy="411480"/>
          </a:xfrm>
          <a:prstGeom prst="ellipse">
            <a:avLst/>
          </a:prstGeom>
          <a:solidFill>
            <a:srgbClr val="00BFA5"/>
          </a:solidFill>
          <a:ln/>
        </p:spPr>
      </p:sp>
      <p:sp>
        <p:nvSpPr>
          <p:cNvPr id="20" name="Text 18"/>
          <p:cNvSpPr/>
          <p:nvPr/>
        </p:nvSpPr>
        <p:spPr>
          <a:xfrm>
            <a:off x="548640" y="3310128"/>
            <a:ext cx="411480" cy="411480"/>
          </a:xfrm>
          <a:prstGeom prst="rect">
            <a:avLst/>
          </a:prstGeom>
          <a:noFill/>
          <a:ln/>
        </p:spPr>
        <p:txBody>
          <a:bodyPr wrap="square" rtlCol="0" anchor="ctr"/>
          <a:lstStyle/>
          <a:p>
            <a:pPr algn="ctr" indent="0" marL="0">
              <a:buNone/>
            </a:pPr>
            <a:r>
              <a:rPr lang="en-US" sz="1260" b="1" dirty="0">
                <a:solidFill>
                  <a:srgbClr val="FFFFFF"/>
                </a:solidFill>
                <a:latin typeface="Arial" pitchFamily="34" charset="0"/>
                <a:ea typeface="Arial" pitchFamily="34" charset="-122"/>
                <a:cs typeface="Arial" pitchFamily="34" charset="-120"/>
              </a:rPr>
              <a:t>4</a:t>
            </a:r>
            <a:endParaRPr lang="en-US" sz="1260" dirty="0"/>
          </a:p>
        </p:txBody>
      </p:sp>
      <p:sp>
        <p:nvSpPr>
          <p:cNvPr id="21" name="Shape 19"/>
          <p:cNvSpPr/>
          <p:nvPr/>
        </p:nvSpPr>
        <p:spPr>
          <a:xfrm>
            <a:off x="1143000" y="3236976"/>
            <a:ext cx="7543800" cy="548640"/>
          </a:xfrm>
          <a:prstGeom prst="roundRect">
            <a:avLst>
              <a:gd name="adj" fmla="val 13333"/>
            </a:avLst>
          </a:prstGeom>
          <a:solidFill>
            <a:srgbClr val="112240"/>
          </a:solidFill>
          <a:ln/>
        </p:spPr>
      </p:sp>
      <p:sp>
        <p:nvSpPr>
          <p:cNvPr id="22" name="Text 20"/>
          <p:cNvSpPr/>
          <p:nvPr/>
        </p:nvSpPr>
        <p:spPr>
          <a:xfrm>
            <a:off x="1325880" y="3236976"/>
            <a:ext cx="7178040" cy="54864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Regulatory and bias challenges remain the critical barriers to scale</a:t>
            </a:r>
            <a:endParaRPr lang="en-US" sz="1200" dirty="0"/>
          </a:p>
        </p:txBody>
      </p:sp>
      <p:sp>
        <p:nvSpPr>
          <p:cNvPr id="23" name="Shape 21"/>
          <p:cNvSpPr/>
          <p:nvPr/>
        </p:nvSpPr>
        <p:spPr>
          <a:xfrm>
            <a:off x="548640" y="4023360"/>
            <a:ext cx="411480" cy="411480"/>
          </a:xfrm>
          <a:prstGeom prst="ellipse">
            <a:avLst/>
          </a:prstGeom>
          <a:solidFill>
            <a:srgbClr val="00BFA5"/>
          </a:solidFill>
          <a:ln/>
        </p:spPr>
      </p:sp>
      <p:sp>
        <p:nvSpPr>
          <p:cNvPr id="24" name="Text 22"/>
          <p:cNvSpPr/>
          <p:nvPr/>
        </p:nvSpPr>
        <p:spPr>
          <a:xfrm>
            <a:off x="548640" y="4023360"/>
            <a:ext cx="411480" cy="411480"/>
          </a:xfrm>
          <a:prstGeom prst="rect">
            <a:avLst/>
          </a:prstGeom>
          <a:noFill/>
          <a:ln/>
        </p:spPr>
        <p:txBody>
          <a:bodyPr wrap="square" rtlCol="0" anchor="ctr"/>
          <a:lstStyle/>
          <a:p>
            <a:pPr algn="ctr" indent="0" marL="0">
              <a:buNone/>
            </a:pPr>
            <a:r>
              <a:rPr lang="en-US" sz="1260" b="1" dirty="0">
                <a:solidFill>
                  <a:srgbClr val="FFFFFF"/>
                </a:solidFill>
                <a:latin typeface="Arial" pitchFamily="34" charset="0"/>
                <a:ea typeface="Arial" pitchFamily="34" charset="-122"/>
                <a:cs typeface="Arial" pitchFamily="34" charset="-120"/>
              </a:rPr>
              <a:t>5</a:t>
            </a:r>
            <a:endParaRPr lang="en-US" sz="1260" dirty="0"/>
          </a:p>
        </p:txBody>
      </p:sp>
      <p:sp>
        <p:nvSpPr>
          <p:cNvPr id="25" name="Shape 23"/>
          <p:cNvSpPr/>
          <p:nvPr/>
        </p:nvSpPr>
        <p:spPr>
          <a:xfrm>
            <a:off x="1143000" y="3950208"/>
            <a:ext cx="7543800" cy="548640"/>
          </a:xfrm>
          <a:prstGeom prst="roundRect">
            <a:avLst>
              <a:gd name="adj" fmla="val 13333"/>
            </a:avLst>
          </a:prstGeom>
          <a:solidFill>
            <a:srgbClr val="112240"/>
          </a:solidFill>
          <a:ln/>
        </p:spPr>
      </p:sp>
      <p:sp>
        <p:nvSpPr>
          <p:cNvPr id="26" name="Text 24"/>
          <p:cNvSpPr/>
          <p:nvPr/>
        </p:nvSpPr>
        <p:spPr>
          <a:xfrm>
            <a:off x="1325880" y="3950208"/>
            <a:ext cx="7178040" cy="548640"/>
          </a:xfrm>
          <a:prstGeom prst="rect">
            <a:avLst/>
          </a:prstGeom>
          <a:noFill/>
          <a:ln/>
        </p:spPr>
        <p:txBody>
          <a:bodyPr wrap="square" rtlCol="0" anchor="ctr"/>
          <a:lstStyle/>
          <a:p>
            <a:pPr indent="0" marL="0">
              <a:buNone/>
            </a:pPr>
            <a:r>
              <a:rPr lang="en-US" sz="1200" dirty="0">
                <a:solidFill>
                  <a:srgbClr val="FFFFFF"/>
                </a:solidFill>
                <a:latin typeface="Arial" pitchFamily="34" charset="0"/>
                <a:ea typeface="Arial" pitchFamily="34" charset="-122"/>
                <a:cs typeface="Arial" pitchFamily="34" charset="-120"/>
              </a:rPr>
              <a:t>The next decade will define whether AI healthcare delivers on its promise equitably</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1371600" y="3200400"/>
            <a:ext cx="3657600" cy="3657600"/>
          </a:xfrm>
          <a:prstGeom prst="ellipse">
            <a:avLst/>
          </a:prstGeom>
          <a:solidFill>
            <a:srgbClr val="112240"/>
          </a:solidFill>
          <a:ln/>
        </p:spPr>
      </p:sp>
      <p:sp>
        <p:nvSpPr>
          <p:cNvPr id="3" name="Shape 1"/>
          <p:cNvSpPr/>
          <p:nvPr/>
        </p:nvSpPr>
        <p:spPr>
          <a:xfrm>
            <a:off x="6858000" y="-914400"/>
            <a:ext cx="3200400" cy="3200400"/>
          </a:xfrm>
          <a:prstGeom prst="ellipse">
            <a:avLst/>
          </a:prstGeom>
          <a:solidFill>
            <a:srgbClr val="112240"/>
          </a:solidFill>
          <a:ln/>
        </p:spPr>
      </p:sp>
      <p:sp>
        <p:nvSpPr>
          <p:cNvPr id="4" name="Shape 2"/>
          <p:cNvSpPr/>
          <p:nvPr/>
        </p:nvSpPr>
        <p:spPr>
          <a:xfrm>
            <a:off x="0" y="4709160"/>
            <a:ext cx="9144000" cy="434340"/>
          </a:xfrm>
          <a:prstGeom prst="rect">
            <a:avLst/>
          </a:prstGeom>
          <a:solidFill>
            <a:srgbClr val="1A3A5C"/>
          </a:solidFill>
          <a:ln/>
        </p:spPr>
      </p:sp>
      <p:sp>
        <p:nvSpPr>
          <p:cNvPr id="5" name="Shape 3"/>
          <p:cNvSpPr/>
          <p:nvPr/>
        </p:nvSpPr>
        <p:spPr>
          <a:xfrm>
            <a:off x="0" y="4709160"/>
            <a:ext cx="9144000" cy="54864"/>
          </a:xfrm>
          <a:prstGeom prst="rect">
            <a:avLst/>
          </a:prstGeom>
          <a:solidFill>
            <a:srgbClr val="00BFA5"/>
          </a:solidFill>
          <a:ln/>
        </p:spPr>
      </p:sp>
      <p:sp>
        <p:nvSpPr>
          <p:cNvPr id="6" name="Text 4"/>
          <p:cNvSpPr/>
          <p:nvPr/>
        </p:nvSpPr>
        <p:spPr>
          <a:xfrm>
            <a:off x="914400" y="1097280"/>
            <a:ext cx="7315200" cy="822960"/>
          </a:xfrm>
          <a:prstGeom prst="rect">
            <a:avLst/>
          </a:prstGeom>
          <a:noFill/>
          <a:ln/>
        </p:spPr>
        <p:txBody>
          <a:bodyPr wrap="square" rtlCol="0" anchor="ctr"/>
          <a:lstStyle/>
          <a:p>
            <a:pPr algn="ctr" indent="0" marL="0">
              <a:buNone/>
            </a:pPr>
            <a:r>
              <a:rPr lang="en-US" sz="4400" b="1" dirty="0">
                <a:solidFill>
                  <a:srgbClr val="FFFFFF"/>
                </a:solidFill>
                <a:latin typeface="Arial" pitchFamily="34" charset="0"/>
                <a:ea typeface="Arial" pitchFamily="34" charset="-122"/>
                <a:cs typeface="Arial" pitchFamily="34" charset="-120"/>
              </a:rPr>
              <a:t>Thank You</a:t>
            </a:r>
            <a:endParaRPr lang="en-US" sz="4400" dirty="0"/>
          </a:p>
        </p:txBody>
      </p:sp>
      <p:sp>
        <p:nvSpPr>
          <p:cNvPr id="7" name="Text 5"/>
          <p:cNvSpPr/>
          <p:nvPr/>
        </p:nvSpPr>
        <p:spPr>
          <a:xfrm>
            <a:off x="914400" y="1828800"/>
            <a:ext cx="7315200" cy="457200"/>
          </a:xfrm>
          <a:prstGeom prst="rect">
            <a:avLst/>
          </a:prstGeom>
          <a:noFill/>
          <a:ln/>
        </p:spPr>
        <p:txBody>
          <a:bodyPr wrap="square" rtlCol="0" anchor="ctr"/>
          <a:lstStyle/>
          <a:p>
            <a:pPr algn="ctr" indent="0" marL="0">
              <a:buNone/>
            </a:pPr>
            <a:r>
              <a:rPr lang="en-US" sz="2000" dirty="0">
                <a:solidFill>
                  <a:srgbClr val="4FC3F7"/>
                </a:solidFill>
                <a:latin typeface="Arial" pitchFamily="34" charset="0"/>
                <a:ea typeface="Arial" pitchFamily="34" charset="-122"/>
                <a:cs typeface="Arial" pitchFamily="34" charset="-120"/>
              </a:rPr>
              <a:t>Questions &amp; Discussion</a:t>
            </a:r>
            <a:endParaRPr lang="en-US" sz="2000" dirty="0"/>
          </a:p>
        </p:txBody>
      </p:sp>
      <p:sp>
        <p:nvSpPr>
          <p:cNvPr id="8" name="Shape 6"/>
          <p:cNvSpPr/>
          <p:nvPr/>
        </p:nvSpPr>
        <p:spPr>
          <a:xfrm>
            <a:off x="3657600" y="2468880"/>
            <a:ext cx="1828800" cy="36576"/>
          </a:xfrm>
          <a:prstGeom prst="rect">
            <a:avLst/>
          </a:prstGeom>
          <a:solidFill>
            <a:srgbClr val="00BFA5"/>
          </a:solidFill>
          <a:ln/>
        </p:spPr>
      </p:sp>
      <p:sp>
        <p:nvSpPr>
          <p:cNvPr id="9" name="Text 7"/>
          <p:cNvSpPr/>
          <p:nvPr/>
        </p:nvSpPr>
        <p:spPr>
          <a:xfrm>
            <a:off x="914400" y="2743200"/>
            <a:ext cx="7315200" cy="365760"/>
          </a:xfrm>
          <a:prstGeom prst="rect">
            <a:avLst/>
          </a:prstGeom>
          <a:noFill/>
          <a:ln/>
        </p:spPr>
        <p:txBody>
          <a:bodyPr wrap="square" rtlCol="0" anchor="ctr"/>
          <a:lstStyle/>
          <a:p>
            <a:pPr algn="ctr" indent="0" marL="0">
              <a:buNone/>
            </a:pPr>
            <a:r>
              <a:rPr lang="en-US" sz="1200" dirty="0">
                <a:solidFill>
                  <a:srgbClr val="90A4AE"/>
                </a:solidFill>
                <a:latin typeface="Arial" pitchFamily="34" charset="0"/>
                <a:ea typeface="Arial" pitchFamily="34" charset="-122"/>
                <a:cs typeface="Arial" pitchFamily="34" charset="-120"/>
              </a:rPr>
              <a:t>AI Applications in Healthcare  |  Generated by deepseek-v4-flash  |  April 2026</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Agenda</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What we will cover across these 15 slides</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2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640080" y="1188720"/>
            <a:ext cx="320040" cy="320040"/>
          </a:xfrm>
          <a:prstGeom prst="ellipse">
            <a:avLst/>
          </a:prstGeom>
          <a:solidFill>
            <a:srgbClr val="00BFA5"/>
          </a:solidFill>
          <a:ln/>
        </p:spPr>
      </p:sp>
      <p:sp>
        <p:nvSpPr>
          <p:cNvPr id="9" name="Text 7"/>
          <p:cNvSpPr/>
          <p:nvPr/>
        </p:nvSpPr>
        <p:spPr>
          <a:xfrm>
            <a:off x="640080" y="118872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1</a:t>
            </a:r>
            <a:endParaRPr lang="en-US" sz="980" dirty="0"/>
          </a:p>
        </p:txBody>
      </p:sp>
      <p:sp>
        <p:nvSpPr>
          <p:cNvPr id="10" name="Text 8"/>
          <p:cNvSpPr/>
          <p:nvPr/>
        </p:nvSpPr>
        <p:spPr>
          <a:xfrm>
            <a:off x="1143000" y="118872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The Healthcare AI Opportunity — why now</a:t>
            </a:r>
            <a:endParaRPr lang="en-US" sz="1500" dirty="0"/>
          </a:p>
        </p:txBody>
      </p:sp>
      <p:sp>
        <p:nvSpPr>
          <p:cNvPr id="11" name="Shape 9"/>
          <p:cNvSpPr/>
          <p:nvPr/>
        </p:nvSpPr>
        <p:spPr>
          <a:xfrm>
            <a:off x="777240" y="1536192"/>
            <a:ext cx="36576" cy="201168"/>
          </a:xfrm>
          <a:prstGeom prst="rect">
            <a:avLst/>
          </a:prstGeom>
          <a:solidFill>
            <a:srgbClr val="1A3A5C"/>
          </a:solidFill>
          <a:ln/>
        </p:spPr>
      </p:sp>
      <p:sp>
        <p:nvSpPr>
          <p:cNvPr id="12" name="Shape 10"/>
          <p:cNvSpPr/>
          <p:nvPr/>
        </p:nvSpPr>
        <p:spPr>
          <a:xfrm>
            <a:off x="640080" y="1737360"/>
            <a:ext cx="320040" cy="320040"/>
          </a:xfrm>
          <a:prstGeom prst="ellipse">
            <a:avLst/>
          </a:prstGeom>
          <a:solidFill>
            <a:srgbClr val="00BFA5"/>
          </a:solidFill>
          <a:ln/>
        </p:spPr>
      </p:sp>
      <p:sp>
        <p:nvSpPr>
          <p:cNvPr id="13" name="Text 11"/>
          <p:cNvSpPr/>
          <p:nvPr/>
        </p:nvSpPr>
        <p:spPr>
          <a:xfrm>
            <a:off x="640080" y="173736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2</a:t>
            </a:r>
            <a:endParaRPr lang="en-US" sz="980" dirty="0"/>
          </a:p>
        </p:txBody>
      </p:sp>
      <p:sp>
        <p:nvSpPr>
          <p:cNvPr id="14" name="Text 12"/>
          <p:cNvSpPr/>
          <p:nvPr/>
        </p:nvSpPr>
        <p:spPr>
          <a:xfrm>
            <a:off x="1143000" y="173736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Market Landscape &amp; Growth Trajectory</a:t>
            </a:r>
            <a:endParaRPr lang="en-US" sz="1500" dirty="0"/>
          </a:p>
        </p:txBody>
      </p:sp>
      <p:sp>
        <p:nvSpPr>
          <p:cNvPr id="15" name="Shape 13"/>
          <p:cNvSpPr/>
          <p:nvPr/>
        </p:nvSpPr>
        <p:spPr>
          <a:xfrm>
            <a:off x="777240" y="2084832"/>
            <a:ext cx="36576" cy="201168"/>
          </a:xfrm>
          <a:prstGeom prst="rect">
            <a:avLst/>
          </a:prstGeom>
          <a:solidFill>
            <a:srgbClr val="1A3A5C"/>
          </a:solidFill>
          <a:ln/>
        </p:spPr>
      </p:sp>
      <p:sp>
        <p:nvSpPr>
          <p:cNvPr id="16" name="Shape 14"/>
          <p:cNvSpPr/>
          <p:nvPr/>
        </p:nvSpPr>
        <p:spPr>
          <a:xfrm>
            <a:off x="640080" y="2286000"/>
            <a:ext cx="320040" cy="320040"/>
          </a:xfrm>
          <a:prstGeom prst="ellipse">
            <a:avLst/>
          </a:prstGeom>
          <a:solidFill>
            <a:srgbClr val="00BFA5"/>
          </a:solidFill>
          <a:ln/>
        </p:spPr>
      </p:sp>
      <p:sp>
        <p:nvSpPr>
          <p:cNvPr id="17" name="Text 15"/>
          <p:cNvSpPr/>
          <p:nvPr/>
        </p:nvSpPr>
        <p:spPr>
          <a:xfrm>
            <a:off x="640080" y="228600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3</a:t>
            </a:r>
            <a:endParaRPr lang="en-US" sz="980" dirty="0"/>
          </a:p>
        </p:txBody>
      </p:sp>
      <p:sp>
        <p:nvSpPr>
          <p:cNvPr id="18" name="Text 16"/>
          <p:cNvSpPr/>
          <p:nvPr/>
        </p:nvSpPr>
        <p:spPr>
          <a:xfrm>
            <a:off x="1143000" y="228600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Key Application Categories in Practice</a:t>
            </a:r>
            <a:endParaRPr lang="en-US" sz="1500" dirty="0"/>
          </a:p>
        </p:txBody>
      </p:sp>
      <p:sp>
        <p:nvSpPr>
          <p:cNvPr id="19" name="Shape 17"/>
          <p:cNvSpPr/>
          <p:nvPr/>
        </p:nvSpPr>
        <p:spPr>
          <a:xfrm>
            <a:off x="777240" y="2633472"/>
            <a:ext cx="36576" cy="201168"/>
          </a:xfrm>
          <a:prstGeom prst="rect">
            <a:avLst/>
          </a:prstGeom>
          <a:solidFill>
            <a:srgbClr val="1A3A5C"/>
          </a:solidFill>
          <a:ln/>
        </p:spPr>
      </p:sp>
      <p:sp>
        <p:nvSpPr>
          <p:cNvPr id="20" name="Shape 18"/>
          <p:cNvSpPr/>
          <p:nvPr/>
        </p:nvSpPr>
        <p:spPr>
          <a:xfrm>
            <a:off x="640080" y="2834640"/>
            <a:ext cx="320040" cy="320040"/>
          </a:xfrm>
          <a:prstGeom prst="ellipse">
            <a:avLst/>
          </a:prstGeom>
          <a:solidFill>
            <a:srgbClr val="00BFA5"/>
          </a:solidFill>
          <a:ln/>
        </p:spPr>
      </p:sp>
      <p:sp>
        <p:nvSpPr>
          <p:cNvPr id="21" name="Text 19"/>
          <p:cNvSpPr/>
          <p:nvPr/>
        </p:nvSpPr>
        <p:spPr>
          <a:xfrm>
            <a:off x="640080" y="283464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4</a:t>
            </a:r>
            <a:endParaRPr lang="en-US" sz="980" dirty="0"/>
          </a:p>
        </p:txBody>
      </p:sp>
      <p:sp>
        <p:nvSpPr>
          <p:cNvPr id="22" name="Text 20"/>
          <p:cNvSpPr/>
          <p:nvPr/>
        </p:nvSpPr>
        <p:spPr>
          <a:xfrm>
            <a:off x="1143000" y="283464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Historical Evolution &amp; Milestones</a:t>
            </a:r>
            <a:endParaRPr lang="en-US" sz="1500" dirty="0"/>
          </a:p>
        </p:txBody>
      </p:sp>
      <p:sp>
        <p:nvSpPr>
          <p:cNvPr id="23" name="Shape 21"/>
          <p:cNvSpPr/>
          <p:nvPr/>
        </p:nvSpPr>
        <p:spPr>
          <a:xfrm>
            <a:off x="777240" y="3182112"/>
            <a:ext cx="36576" cy="201168"/>
          </a:xfrm>
          <a:prstGeom prst="rect">
            <a:avLst/>
          </a:prstGeom>
          <a:solidFill>
            <a:srgbClr val="1A3A5C"/>
          </a:solidFill>
          <a:ln/>
        </p:spPr>
      </p:sp>
      <p:sp>
        <p:nvSpPr>
          <p:cNvPr id="24" name="Shape 22"/>
          <p:cNvSpPr/>
          <p:nvPr/>
        </p:nvSpPr>
        <p:spPr>
          <a:xfrm>
            <a:off x="640080" y="3383280"/>
            <a:ext cx="320040" cy="320040"/>
          </a:xfrm>
          <a:prstGeom prst="ellipse">
            <a:avLst/>
          </a:prstGeom>
          <a:solidFill>
            <a:srgbClr val="00BFA5"/>
          </a:solidFill>
          <a:ln/>
        </p:spPr>
      </p:sp>
      <p:sp>
        <p:nvSpPr>
          <p:cNvPr id="25" name="Text 23"/>
          <p:cNvSpPr/>
          <p:nvPr/>
        </p:nvSpPr>
        <p:spPr>
          <a:xfrm>
            <a:off x="640080" y="338328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5</a:t>
            </a:r>
            <a:endParaRPr lang="en-US" sz="980" dirty="0"/>
          </a:p>
        </p:txBody>
      </p:sp>
      <p:sp>
        <p:nvSpPr>
          <p:cNvPr id="26" name="Text 24"/>
          <p:cNvSpPr/>
          <p:nvPr/>
        </p:nvSpPr>
        <p:spPr>
          <a:xfrm>
            <a:off x="1143000" y="338328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Traditional vs AI-Assisted: A Comparison</a:t>
            </a:r>
            <a:endParaRPr lang="en-US" sz="1500" dirty="0"/>
          </a:p>
        </p:txBody>
      </p:sp>
      <p:sp>
        <p:nvSpPr>
          <p:cNvPr id="27" name="Shape 25"/>
          <p:cNvSpPr/>
          <p:nvPr/>
        </p:nvSpPr>
        <p:spPr>
          <a:xfrm>
            <a:off x="777240" y="3730752"/>
            <a:ext cx="36576" cy="201168"/>
          </a:xfrm>
          <a:prstGeom prst="rect">
            <a:avLst/>
          </a:prstGeom>
          <a:solidFill>
            <a:srgbClr val="1A3A5C"/>
          </a:solidFill>
          <a:ln/>
        </p:spPr>
      </p:sp>
      <p:sp>
        <p:nvSpPr>
          <p:cNvPr id="28" name="Shape 26"/>
          <p:cNvSpPr/>
          <p:nvPr/>
        </p:nvSpPr>
        <p:spPr>
          <a:xfrm>
            <a:off x="640080" y="3931920"/>
            <a:ext cx="320040" cy="320040"/>
          </a:xfrm>
          <a:prstGeom prst="ellipse">
            <a:avLst/>
          </a:prstGeom>
          <a:solidFill>
            <a:srgbClr val="00BFA5"/>
          </a:solidFill>
          <a:ln/>
        </p:spPr>
      </p:sp>
      <p:sp>
        <p:nvSpPr>
          <p:cNvPr id="29" name="Text 27"/>
          <p:cNvSpPr/>
          <p:nvPr/>
        </p:nvSpPr>
        <p:spPr>
          <a:xfrm>
            <a:off x="640080" y="3931920"/>
            <a:ext cx="320040" cy="320040"/>
          </a:xfrm>
          <a:prstGeom prst="rect">
            <a:avLst/>
          </a:prstGeom>
          <a:noFill/>
          <a:ln/>
        </p:spPr>
        <p:txBody>
          <a:bodyPr wrap="square" rtlCol="0" anchor="ctr"/>
          <a:lstStyle/>
          <a:p>
            <a:pPr algn="ctr" indent="0" marL="0">
              <a:buNone/>
            </a:pPr>
            <a:r>
              <a:rPr lang="en-US" sz="980" b="1" dirty="0">
                <a:solidFill>
                  <a:srgbClr val="FFFFFF"/>
                </a:solidFill>
                <a:latin typeface="Arial" pitchFamily="34" charset="0"/>
                <a:ea typeface="Arial" pitchFamily="34" charset="-122"/>
                <a:cs typeface="Arial" pitchFamily="34" charset="-120"/>
              </a:rPr>
              <a:t>6</a:t>
            </a:r>
            <a:endParaRPr lang="en-US" sz="980" dirty="0"/>
          </a:p>
        </p:txBody>
      </p:sp>
      <p:sp>
        <p:nvSpPr>
          <p:cNvPr id="30" name="Text 28"/>
          <p:cNvSpPr/>
          <p:nvPr/>
        </p:nvSpPr>
        <p:spPr>
          <a:xfrm>
            <a:off x="1143000" y="3931920"/>
            <a:ext cx="6858000" cy="320040"/>
          </a:xfrm>
          <a:prstGeom prst="rect">
            <a:avLst/>
          </a:prstGeom>
          <a:noFill/>
          <a:ln/>
        </p:spPr>
        <p:txBody>
          <a:bodyPr wrap="square" rtlCol="0" anchor="ctr"/>
          <a:lstStyle/>
          <a:p>
            <a:pPr indent="0" marL="0">
              <a:buNone/>
            </a:pPr>
            <a:r>
              <a:rPr lang="en-US" sz="1500" dirty="0">
                <a:solidFill>
                  <a:srgbClr val="FFFFFF"/>
                </a:solidFill>
                <a:latin typeface="Arial" pitchFamily="34" charset="0"/>
                <a:ea typeface="Arial" pitchFamily="34" charset="-122"/>
                <a:cs typeface="Arial" pitchFamily="34" charset="-120"/>
              </a:rPr>
              <a:t>Case Studies, Challenges &amp; Future Outlook</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Why This Matters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The healthcare industry is ripe for AI-driven transformation</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3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457200" y="1188720"/>
            <a:ext cx="8229600" cy="1005840"/>
          </a:xfrm>
          <a:prstGeom prst="roundRect">
            <a:avLst>
              <a:gd name="adj" fmla="val 9091"/>
            </a:avLst>
          </a:prstGeom>
          <a:solidFill>
            <a:srgbClr val="112240"/>
          </a:solidFill>
          <a:ln w="19050">
            <a:solidFill>
              <a:srgbClr val="00BFA5"/>
            </a:solidFill>
            <a:prstDash val="solid"/>
          </a:ln>
        </p:spPr>
      </p:sp>
      <p:sp>
        <p:nvSpPr>
          <p:cNvPr id="9" name="Text 7"/>
          <p:cNvSpPr/>
          <p:nvPr/>
        </p:nvSpPr>
        <p:spPr>
          <a:xfrm>
            <a:off x="731520" y="1280160"/>
            <a:ext cx="2743200" cy="274320"/>
          </a:xfrm>
          <a:prstGeom prst="rect">
            <a:avLst/>
          </a:prstGeom>
          <a:noFill/>
          <a:ln/>
        </p:spPr>
        <p:txBody>
          <a:bodyPr wrap="square" rtlCol="0" anchor="ctr"/>
          <a:lstStyle/>
          <a:p>
            <a:pPr indent="0" marL="0">
              <a:buNone/>
            </a:pPr>
            <a:r>
              <a:rPr lang="en-US" sz="1200" b="1" dirty="0">
                <a:solidFill>
                  <a:srgbClr val="00BFA5"/>
                </a:solidFill>
                <a:latin typeface="Arial" pitchFamily="34" charset="0"/>
                <a:ea typeface="Arial" pitchFamily="34" charset="-122"/>
                <a:cs typeface="Arial" pitchFamily="34" charset="-120"/>
              </a:rPr>
              <a:t>The Challenge</a:t>
            </a:r>
            <a:endParaRPr lang="en-US" sz="1200" dirty="0"/>
          </a:p>
        </p:txBody>
      </p:sp>
      <p:sp>
        <p:nvSpPr>
          <p:cNvPr id="10" name="Text 8"/>
          <p:cNvSpPr/>
          <p:nvPr/>
        </p:nvSpPr>
        <p:spPr>
          <a:xfrm>
            <a:off x="731520" y="1554480"/>
            <a:ext cx="7680960" cy="502920"/>
          </a:xfrm>
          <a:prstGeom prst="rect">
            <a:avLst/>
          </a:prstGeom>
          <a:noFill/>
          <a:ln/>
        </p:spPr>
        <p:txBody>
          <a:bodyPr wrap="square" rtlCol="0" anchor="ctr"/>
          <a:lstStyle/>
          <a:p>
            <a:pPr indent="0" marL="0">
              <a:buNone/>
            </a:pPr>
            <a:r>
              <a:rPr lang="en-US" sz="1200" dirty="0">
                <a:solidFill>
                  <a:srgbClr val="90A4AE"/>
                </a:solidFill>
                <a:latin typeface="Arial" pitchFamily="34" charset="0"/>
                <a:ea typeface="Arial" pitchFamily="34" charset="-122"/>
                <a:cs typeface="Arial" pitchFamily="34" charset="-120"/>
              </a:rPr>
              <a:t>Healthcare systems worldwide face a triple crisis: rising costs (10%+ of GDP in most developed nations), workforce shortages (projected 15M healthcare worker gap by 2030), and an aging population. Traditional approaches cannot scale fast enough.</a:t>
            </a:r>
            <a:endParaRPr lang="en-US" sz="1200" dirty="0"/>
          </a:p>
        </p:txBody>
      </p:sp>
      <p:sp>
        <p:nvSpPr>
          <p:cNvPr id="11" name="Shape 9"/>
          <p:cNvSpPr/>
          <p:nvPr/>
        </p:nvSpPr>
        <p:spPr>
          <a:xfrm>
            <a:off x="457200" y="2468880"/>
            <a:ext cx="3840480" cy="1463040"/>
          </a:xfrm>
          <a:prstGeom prst="roundRect">
            <a:avLst>
              <a:gd name="adj" fmla="val 6250"/>
            </a:avLst>
          </a:prstGeom>
          <a:solidFill>
            <a:srgbClr val="112240"/>
          </a:solidFill>
          <a:ln/>
        </p:spPr>
      </p:sp>
      <p:sp>
        <p:nvSpPr>
          <p:cNvPr id="12" name="Text 10"/>
          <p:cNvSpPr/>
          <p:nvPr/>
        </p:nvSpPr>
        <p:spPr>
          <a:xfrm>
            <a:off x="640080" y="2606040"/>
            <a:ext cx="3474720" cy="640080"/>
          </a:xfrm>
          <a:prstGeom prst="rect">
            <a:avLst/>
          </a:prstGeom>
          <a:noFill/>
          <a:ln/>
        </p:spPr>
        <p:txBody>
          <a:bodyPr wrap="square" rtlCol="0" anchor="ctr"/>
          <a:lstStyle/>
          <a:p>
            <a:pPr algn="ctr" indent="0" marL="0">
              <a:buNone/>
            </a:pPr>
            <a:r>
              <a:rPr lang="en-US" sz="4400" b="1" dirty="0">
                <a:solidFill>
                  <a:srgbClr val="00BFA5"/>
                </a:solidFill>
                <a:latin typeface="Arial" pitchFamily="34" charset="0"/>
                <a:ea typeface="Arial" pitchFamily="34" charset="-122"/>
                <a:cs typeface="Arial" pitchFamily="34" charset="-120"/>
              </a:rPr>
              <a:t>$188B</a:t>
            </a:r>
            <a:endParaRPr lang="en-US" sz="4400" dirty="0"/>
          </a:p>
        </p:txBody>
      </p:sp>
      <p:sp>
        <p:nvSpPr>
          <p:cNvPr id="13" name="Text 11"/>
          <p:cNvSpPr/>
          <p:nvPr/>
        </p:nvSpPr>
        <p:spPr>
          <a:xfrm>
            <a:off x="640080" y="3200400"/>
            <a:ext cx="3474720" cy="320040"/>
          </a:xfrm>
          <a:prstGeom prst="rect">
            <a:avLst/>
          </a:prstGeom>
          <a:noFill/>
          <a:ln/>
        </p:spPr>
        <p:txBody>
          <a:bodyPr wrap="square" rtlCol="0" anchor="ctr"/>
          <a:lstStyle/>
          <a:p>
            <a:pPr algn="ctr" indent="0" marL="0">
              <a:buNone/>
            </a:pPr>
            <a:r>
              <a:rPr lang="en-US" sz="1100" dirty="0">
                <a:solidFill>
                  <a:srgbClr val="90A4AE"/>
                </a:solidFill>
                <a:latin typeface="Arial" pitchFamily="34" charset="0"/>
                <a:ea typeface="Arial" pitchFamily="34" charset="-122"/>
                <a:cs typeface="Arial" pitchFamily="34" charset="-120"/>
              </a:rPr>
              <a:t>Projected global AI healthcare market by 2030</a:t>
            </a:r>
            <a:endParaRPr lang="en-US" sz="1100" dirty="0"/>
          </a:p>
        </p:txBody>
      </p:sp>
      <p:sp>
        <p:nvSpPr>
          <p:cNvPr id="14" name="Text 12"/>
          <p:cNvSpPr/>
          <p:nvPr/>
        </p:nvSpPr>
        <p:spPr>
          <a:xfrm>
            <a:off x="640080" y="3474720"/>
            <a:ext cx="3474720" cy="274320"/>
          </a:xfrm>
          <a:prstGeom prst="rect">
            <a:avLst/>
          </a:prstGeom>
          <a:noFill/>
          <a:ln/>
        </p:spPr>
        <p:txBody>
          <a:bodyPr wrap="square" rtlCol="0" anchor="ctr"/>
          <a:lstStyle/>
          <a:p>
            <a:pPr algn="ctr" indent="0" marL="0">
              <a:buNone/>
            </a:pPr>
            <a:r>
              <a:rPr lang="en-US" sz="1300" b="1" dirty="0">
                <a:solidFill>
                  <a:srgbClr val="4FC3F7"/>
                </a:solidFill>
                <a:latin typeface="Arial" pitchFamily="34" charset="0"/>
                <a:ea typeface="Arial" pitchFamily="34" charset="-122"/>
                <a:cs typeface="Arial" pitchFamily="34" charset="-120"/>
              </a:rPr>
              <a:t>CAGR: 37%</a:t>
            </a:r>
            <a:endParaRPr lang="en-US" sz="1300" dirty="0"/>
          </a:p>
        </p:txBody>
      </p:sp>
      <p:sp>
        <p:nvSpPr>
          <p:cNvPr id="15" name="Shape 13"/>
          <p:cNvSpPr/>
          <p:nvPr/>
        </p:nvSpPr>
        <p:spPr>
          <a:xfrm>
            <a:off x="4846320" y="2468880"/>
            <a:ext cx="3840480" cy="1463040"/>
          </a:xfrm>
          <a:prstGeom prst="roundRect">
            <a:avLst>
              <a:gd name="adj" fmla="val 6250"/>
            </a:avLst>
          </a:prstGeom>
          <a:solidFill>
            <a:srgbClr val="112240"/>
          </a:solidFill>
          <a:ln/>
        </p:spPr>
      </p:sp>
      <p:sp>
        <p:nvSpPr>
          <p:cNvPr id="16" name="Text 14"/>
          <p:cNvSpPr/>
          <p:nvPr/>
        </p:nvSpPr>
        <p:spPr>
          <a:xfrm>
            <a:off x="5029200" y="2606040"/>
            <a:ext cx="3474720" cy="640080"/>
          </a:xfrm>
          <a:prstGeom prst="rect">
            <a:avLst/>
          </a:prstGeom>
          <a:noFill/>
          <a:ln/>
        </p:spPr>
        <p:txBody>
          <a:bodyPr wrap="square" rtlCol="0" anchor="ctr"/>
          <a:lstStyle/>
          <a:p>
            <a:pPr algn="ctr" indent="0" marL="0">
              <a:buNone/>
            </a:pPr>
            <a:r>
              <a:rPr lang="en-US" sz="4400" b="1" dirty="0">
                <a:solidFill>
                  <a:srgbClr val="4FC3F7"/>
                </a:solidFill>
                <a:latin typeface="Arial" pitchFamily="34" charset="0"/>
                <a:ea typeface="Arial" pitchFamily="34" charset="-122"/>
                <a:cs typeface="Arial" pitchFamily="34" charset="-120"/>
              </a:rPr>
              <a:t>85%</a:t>
            </a:r>
            <a:endParaRPr lang="en-US" sz="4400" dirty="0"/>
          </a:p>
        </p:txBody>
      </p:sp>
      <p:sp>
        <p:nvSpPr>
          <p:cNvPr id="17" name="Text 15"/>
          <p:cNvSpPr/>
          <p:nvPr/>
        </p:nvSpPr>
        <p:spPr>
          <a:xfrm>
            <a:off x="5029200" y="3200400"/>
            <a:ext cx="3474720" cy="320040"/>
          </a:xfrm>
          <a:prstGeom prst="rect">
            <a:avLst/>
          </a:prstGeom>
          <a:noFill/>
          <a:ln/>
        </p:spPr>
        <p:txBody>
          <a:bodyPr wrap="square" rtlCol="0" anchor="ctr"/>
          <a:lstStyle/>
          <a:p>
            <a:pPr algn="ctr" indent="0" marL="0">
              <a:buNone/>
            </a:pPr>
            <a:r>
              <a:rPr lang="en-US" sz="1100" dirty="0">
                <a:solidFill>
                  <a:srgbClr val="90A4AE"/>
                </a:solidFill>
                <a:latin typeface="Arial" pitchFamily="34" charset="0"/>
                <a:ea typeface="Arial" pitchFamily="34" charset="-122"/>
                <a:cs typeface="Arial" pitchFamily="34" charset="-120"/>
              </a:rPr>
              <a:t>Of healthcare organisations have an AI strategy</a:t>
            </a:r>
            <a:endParaRPr lang="en-US" sz="1100" dirty="0"/>
          </a:p>
        </p:txBody>
      </p:sp>
      <p:sp>
        <p:nvSpPr>
          <p:cNvPr id="18" name="Text 16"/>
          <p:cNvSpPr/>
          <p:nvPr/>
        </p:nvSpPr>
        <p:spPr>
          <a:xfrm>
            <a:off x="5029200" y="3474720"/>
            <a:ext cx="3474720" cy="274320"/>
          </a:xfrm>
          <a:prstGeom prst="rect">
            <a:avLst/>
          </a:prstGeom>
          <a:noFill/>
          <a:ln/>
        </p:spPr>
        <p:txBody>
          <a:bodyPr wrap="square" rtlCol="0" anchor="ctr"/>
          <a:lstStyle/>
          <a:p>
            <a:pPr algn="ctr" indent="0" marL="0">
              <a:buNone/>
            </a:pPr>
            <a:r>
              <a:rPr lang="en-US" sz="1300" b="1" dirty="0">
                <a:solidFill>
                  <a:srgbClr val="00BFA5"/>
                </a:solidFill>
                <a:latin typeface="Arial" pitchFamily="34" charset="0"/>
                <a:ea typeface="Arial" pitchFamily="34" charset="-122"/>
                <a:cs typeface="Arial" pitchFamily="34" charset="-120"/>
              </a:rPr>
              <a:t>Up from 35% in 2020</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The Diagnostic Dividend</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AI's most immediate and measurable impact</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4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Text 6"/>
          <p:cNvSpPr/>
          <p:nvPr/>
        </p:nvSpPr>
        <p:spPr>
          <a:xfrm>
            <a:off x="457200" y="1371600"/>
            <a:ext cx="3657600" cy="1280160"/>
          </a:xfrm>
          <a:prstGeom prst="rect">
            <a:avLst/>
          </a:prstGeom>
          <a:noFill/>
          <a:ln/>
        </p:spPr>
        <p:txBody>
          <a:bodyPr wrap="square" rtlCol="0" anchor="ctr"/>
          <a:lstStyle/>
          <a:p>
            <a:pPr algn="ctr" indent="0" marL="0">
              <a:buNone/>
            </a:pPr>
            <a:r>
              <a:rPr lang="en-US" sz="8000" b="1" dirty="0">
                <a:solidFill>
                  <a:srgbClr val="00BFA5"/>
                </a:solidFill>
                <a:latin typeface="Arial" pitchFamily="34" charset="0"/>
                <a:ea typeface="Arial" pitchFamily="34" charset="-122"/>
                <a:cs typeface="Arial" pitchFamily="34" charset="-120"/>
              </a:rPr>
              <a:t>40%</a:t>
            </a:r>
            <a:endParaRPr lang="en-US" sz="8000" dirty="0"/>
          </a:p>
        </p:txBody>
      </p:sp>
      <p:sp>
        <p:nvSpPr>
          <p:cNvPr id="9" name="Text 7"/>
          <p:cNvSpPr/>
          <p:nvPr/>
        </p:nvSpPr>
        <p:spPr>
          <a:xfrm>
            <a:off x="457200" y="2651760"/>
            <a:ext cx="3657600" cy="320040"/>
          </a:xfrm>
          <a:prstGeom prst="rect">
            <a:avLst/>
          </a:prstGeom>
          <a:noFill/>
          <a:ln/>
        </p:spPr>
        <p:txBody>
          <a:bodyPr wrap="square" rtlCol="0" anchor="ctr"/>
          <a:lstStyle/>
          <a:p>
            <a:pPr algn="ctr" indent="0" marL="0">
              <a:buNone/>
            </a:pPr>
            <a:r>
              <a:rPr lang="en-US" sz="1400" dirty="0">
                <a:solidFill>
                  <a:srgbClr val="FFFFFF"/>
                </a:solidFill>
                <a:latin typeface="Arial" pitchFamily="34" charset="0"/>
                <a:ea typeface="Arial" pitchFamily="34" charset="-122"/>
                <a:cs typeface="Arial" pitchFamily="34" charset="-120"/>
              </a:rPr>
              <a:t>Reduction in missed diagnoses</a:t>
            </a:r>
            <a:endParaRPr lang="en-US" sz="1400" dirty="0"/>
          </a:p>
        </p:txBody>
      </p:sp>
      <p:sp>
        <p:nvSpPr>
          <p:cNvPr id="10" name="Text 8"/>
          <p:cNvSpPr/>
          <p:nvPr/>
        </p:nvSpPr>
        <p:spPr>
          <a:xfrm>
            <a:off x="457200" y="2926080"/>
            <a:ext cx="3657600" cy="274320"/>
          </a:xfrm>
          <a:prstGeom prst="rect">
            <a:avLst/>
          </a:prstGeom>
          <a:noFill/>
          <a:ln/>
        </p:spPr>
        <p:txBody>
          <a:bodyPr wrap="square" rtlCol="0" anchor="ctr"/>
          <a:lstStyle/>
          <a:p>
            <a:pPr algn="ctr" indent="0" marL="0">
              <a:buNone/>
            </a:pPr>
            <a:r>
              <a:rPr lang="en-US" sz="1100" dirty="0">
                <a:solidFill>
                  <a:srgbClr val="90A4AE"/>
                </a:solidFill>
                <a:latin typeface="Arial" pitchFamily="34" charset="0"/>
                <a:ea typeface="Arial" pitchFamily="34" charset="-122"/>
                <a:cs typeface="Arial" pitchFamily="34" charset="-120"/>
              </a:rPr>
              <a:t>when AI augments radiologist review</a:t>
            </a:r>
            <a:endParaRPr lang="en-US" sz="1100" dirty="0"/>
          </a:p>
        </p:txBody>
      </p:sp>
      <p:sp>
        <p:nvSpPr>
          <p:cNvPr id="11" name="Shape 9"/>
          <p:cNvSpPr/>
          <p:nvPr/>
        </p:nvSpPr>
        <p:spPr>
          <a:xfrm>
            <a:off x="4572000" y="1371600"/>
            <a:ext cx="4114800" cy="822960"/>
          </a:xfrm>
          <a:prstGeom prst="roundRect">
            <a:avLst>
              <a:gd name="adj" fmla="val 8889"/>
            </a:avLst>
          </a:prstGeom>
          <a:solidFill>
            <a:srgbClr val="112240"/>
          </a:solidFill>
          <a:ln/>
        </p:spPr>
      </p:sp>
      <p:sp>
        <p:nvSpPr>
          <p:cNvPr id="12" name="Shape 10"/>
          <p:cNvSpPr/>
          <p:nvPr/>
        </p:nvSpPr>
        <p:spPr>
          <a:xfrm>
            <a:off x="4572000" y="1371600"/>
            <a:ext cx="54864" cy="822960"/>
          </a:xfrm>
          <a:prstGeom prst="rect">
            <a:avLst/>
          </a:prstGeom>
          <a:solidFill>
            <a:srgbClr val="00BFA5"/>
          </a:solidFill>
          <a:ln/>
        </p:spPr>
      </p:sp>
      <p:sp>
        <p:nvSpPr>
          <p:cNvPr id="13" name="Text 11"/>
          <p:cNvSpPr/>
          <p:nvPr/>
        </p:nvSpPr>
        <p:spPr>
          <a:xfrm>
            <a:off x="4800600" y="1444752"/>
            <a:ext cx="1828800" cy="365760"/>
          </a:xfrm>
          <a:prstGeom prst="rect">
            <a:avLst/>
          </a:prstGeom>
          <a:noFill/>
          <a:ln/>
        </p:spPr>
        <p:txBody>
          <a:bodyPr wrap="square" rtlCol="0" anchor="ctr"/>
          <a:lstStyle/>
          <a:p>
            <a:pPr indent="0" marL="0">
              <a:buNone/>
            </a:pPr>
            <a:r>
              <a:rPr lang="en-US" sz="2400" b="1" dirty="0">
                <a:solidFill>
                  <a:srgbClr val="00BFA5"/>
                </a:solidFill>
                <a:latin typeface="Arial" pitchFamily="34" charset="0"/>
                <a:ea typeface="Arial" pitchFamily="34" charset="-122"/>
                <a:cs typeface="Arial" pitchFamily="34" charset="-120"/>
              </a:rPr>
              <a:t>36M</a:t>
            </a:r>
            <a:endParaRPr lang="en-US" sz="2400" dirty="0"/>
          </a:p>
        </p:txBody>
      </p:sp>
      <p:sp>
        <p:nvSpPr>
          <p:cNvPr id="14" name="Text 12"/>
          <p:cNvSpPr/>
          <p:nvPr/>
        </p:nvSpPr>
        <p:spPr>
          <a:xfrm>
            <a:off x="4800600" y="1783080"/>
            <a:ext cx="3657600" cy="320040"/>
          </a:xfrm>
          <a:prstGeom prst="rect">
            <a:avLst/>
          </a:prstGeom>
          <a:noFill/>
          <a:ln/>
        </p:spPr>
        <p:txBody>
          <a:bodyPr wrap="square" rtlCol="0" anchor="ctr"/>
          <a:lstStyle/>
          <a:p>
            <a:pPr indent="0" marL="0">
              <a:buNone/>
            </a:pPr>
            <a:r>
              <a:rPr lang="en-US" sz="1100" dirty="0">
                <a:solidFill>
                  <a:srgbClr val="90A4AE"/>
                </a:solidFill>
                <a:latin typeface="Arial" pitchFamily="34" charset="0"/>
                <a:ea typeface="Arial" pitchFamily="34" charset="-122"/>
                <a:cs typeface="Arial" pitchFamily="34" charset="-120"/>
              </a:rPr>
              <a:t>Lives potentially saved annually with AI-assisted diagnostics globally</a:t>
            </a:r>
            <a:endParaRPr lang="en-US" sz="1100" dirty="0"/>
          </a:p>
        </p:txBody>
      </p:sp>
      <p:sp>
        <p:nvSpPr>
          <p:cNvPr id="15" name="Shape 13"/>
          <p:cNvSpPr/>
          <p:nvPr/>
        </p:nvSpPr>
        <p:spPr>
          <a:xfrm>
            <a:off x="4572000" y="2377440"/>
            <a:ext cx="4114800" cy="822960"/>
          </a:xfrm>
          <a:prstGeom prst="roundRect">
            <a:avLst>
              <a:gd name="adj" fmla="val 8889"/>
            </a:avLst>
          </a:prstGeom>
          <a:solidFill>
            <a:srgbClr val="112240"/>
          </a:solidFill>
          <a:ln/>
        </p:spPr>
      </p:sp>
      <p:sp>
        <p:nvSpPr>
          <p:cNvPr id="16" name="Shape 14"/>
          <p:cNvSpPr/>
          <p:nvPr/>
        </p:nvSpPr>
        <p:spPr>
          <a:xfrm>
            <a:off x="4572000" y="2377440"/>
            <a:ext cx="54864" cy="822960"/>
          </a:xfrm>
          <a:prstGeom prst="rect">
            <a:avLst/>
          </a:prstGeom>
          <a:solidFill>
            <a:srgbClr val="4FC3F7"/>
          </a:solidFill>
          <a:ln/>
        </p:spPr>
      </p:sp>
      <p:sp>
        <p:nvSpPr>
          <p:cNvPr id="17" name="Text 15"/>
          <p:cNvSpPr/>
          <p:nvPr/>
        </p:nvSpPr>
        <p:spPr>
          <a:xfrm>
            <a:off x="4800600" y="2450592"/>
            <a:ext cx="1828800" cy="365760"/>
          </a:xfrm>
          <a:prstGeom prst="rect">
            <a:avLst/>
          </a:prstGeom>
          <a:noFill/>
          <a:ln/>
        </p:spPr>
        <p:txBody>
          <a:bodyPr wrap="square" rtlCol="0" anchor="ctr"/>
          <a:lstStyle/>
          <a:p>
            <a:pPr indent="0" marL="0">
              <a:buNone/>
            </a:pPr>
            <a:r>
              <a:rPr lang="en-US" sz="2400" b="1" dirty="0">
                <a:solidFill>
                  <a:srgbClr val="4FC3F7"/>
                </a:solidFill>
                <a:latin typeface="Arial" pitchFamily="34" charset="0"/>
                <a:ea typeface="Arial" pitchFamily="34" charset="-122"/>
                <a:cs typeface="Arial" pitchFamily="34" charset="-120"/>
              </a:rPr>
              <a:t>2.7B</a:t>
            </a:r>
            <a:endParaRPr lang="en-US" sz="2400" dirty="0"/>
          </a:p>
        </p:txBody>
      </p:sp>
      <p:sp>
        <p:nvSpPr>
          <p:cNvPr id="18" name="Text 16"/>
          <p:cNvSpPr/>
          <p:nvPr/>
        </p:nvSpPr>
        <p:spPr>
          <a:xfrm>
            <a:off x="4800600" y="2788920"/>
            <a:ext cx="3657600" cy="320040"/>
          </a:xfrm>
          <a:prstGeom prst="rect">
            <a:avLst/>
          </a:prstGeom>
          <a:noFill/>
          <a:ln/>
        </p:spPr>
        <p:txBody>
          <a:bodyPr wrap="square" rtlCol="0" anchor="ctr"/>
          <a:lstStyle/>
          <a:p>
            <a:pPr indent="0" marL="0">
              <a:buNone/>
            </a:pPr>
            <a:r>
              <a:rPr lang="en-US" sz="1100" dirty="0">
                <a:solidFill>
                  <a:srgbClr val="90A4AE"/>
                </a:solidFill>
                <a:latin typeface="Arial" pitchFamily="34" charset="0"/>
                <a:ea typeface="Arial" pitchFamily="34" charset="-122"/>
                <a:cs typeface="Arial" pitchFamily="34" charset="-120"/>
              </a:rPr>
              <a:t>Medical images generated yearly — AI can prioritise urgent cases</a:t>
            </a:r>
            <a:endParaRPr lang="en-US" sz="1100" dirty="0"/>
          </a:p>
        </p:txBody>
      </p:sp>
      <p:sp>
        <p:nvSpPr>
          <p:cNvPr id="19" name="Shape 17"/>
          <p:cNvSpPr/>
          <p:nvPr/>
        </p:nvSpPr>
        <p:spPr>
          <a:xfrm>
            <a:off x="4572000" y="3383280"/>
            <a:ext cx="4114800" cy="822960"/>
          </a:xfrm>
          <a:prstGeom prst="roundRect">
            <a:avLst>
              <a:gd name="adj" fmla="val 8889"/>
            </a:avLst>
          </a:prstGeom>
          <a:solidFill>
            <a:srgbClr val="112240"/>
          </a:solidFill>
          <a:ln/>
        </p:spPr>
      </p:sp>
      <p:sp>
        <p:nvSpPr>
          <p:cNvPr id="20" name="Shape 18"/>
          <p:cNvSpPr/>
          <p:nvPr/>
        </p:nvSpPr>
        <p:spPr>
          <a:xfrm>
            <a:off x="4572000" y="3383280"/>
            <a:ext cx="54864" cy="822960"/>
          </a:xfrm>
          <a:prstGeom prst="rect">
            <a:avLst/>
          </a:prstGeom>
          <a:solidFill>
            <a:srgbClr val="FF6F61"/>
          </a:solidFill>
          <a:ln/>
        </p:spPr>
      </p:sp>
      <p:sp>
        <p:nvSpPr>
          <p:cNvPr id="21" name="Text 19"/>
          <p:cNvSpPr/>
          <p:nvPr/>
        </p:nvSpPr>
        <p:spPr>
          <a:xfrm>
            <a:off x="4800600" y="3456432"/>
            <a:ext cx="1828800" cy="365760"/>
          </a:xfrm>
          <a:prstGeom prst="rect">
            <a:avLst/>
          </a:prstGeom>
          <a:noFill/>
          <a:ln/>
        </p:spPr>
        <p:txBody>
          <a:bodyPr wrap="square" rtlCol="0" anchor="ctr"/>
          <a:lstStyle/>
          <a:p>
            <a:pPr indent="0" marL="0">
              <a:buNone/>
            </a:pPr>
            <a:r>
              <a:rPr lang="en-US" sz="2400" b="1" dirty="0">
                <a:solidFill>
                  <a:srgbClr val="FF6F61"/>
                </a:solidFill>
                <a:latin typeface="Arial" pitchFamily="34" charset="0"/>
                <a:ea typeface="Arial" pitchFamily="34" charset="-122"/>
                <a:cs typeface="Arial" pitchFamily="34" charset="-120"/>
              </a:rPr>
              <a:t>47%</a:t>
            </a:r>
            <a:endParaRPr lang="en-US" sz="2400" dirty="0"/>
          </a:p>
        </p:txBody>
      </p:sp>
      <p:sp>
        <p:nvSpPr>
          <p:cNvPr id="22" name="Text 20"/>
          <p:cNvSpPr/>
          <p:nvPr/>
        </p:nvSpPr>
        <p:spPr>
          <a:xfrm>
            <a:off x="4800600" y="3794760"/>
            <a:ext cx="3657600" cy="320040"/>
          </a:xfrm>
          <a:prstGeom prst="rect">
            <a:avLst/>
          </a:prstGeom>
          <a:noFill/>
          <a:ln/>
        </p:spPr>
        <p:txBody>
          <a:bodyPr wrap="square" rtlCol="0" anchor="ctr"/>
          <a:lstStyle/>
          <a:p>
            <a:pPr indent="0" marL="0">
              <a:buNone/>
            </a:pPr>
            <a:r>
              <a:rPr lang="en-US" sz="1100" dirty="0">
                <a:solidFill>
                  <a:srgbClr val="90A4AE"/>
                </a:solidFill>
                <a:latin typeface="Arial" pitchFamily="34" charset="0"/>
                <a:ea typeface="Arial" pitchFamily="34" charset="-122"/>
                <a:cs typeface="Arial" pitchFamily="34" charset="-120"/>
              </a:rPr>
              <a:t>Of clinicians report AI reduces cognitive load and burnout</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Market Segments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Global AI healthcare market by segment (2026, $B)</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5 / 15</a:t>
            </a:r>
            <a:endParaRPr lang="en-US" sz="800" dirty="0"/>
          </a:p>
        </p:txBody>
      </p:sp>
      <p:sp>
        <p:nvSpPr>
          <p:cNvPr id="7" name="Shape 5"/>
          <p:cNvSpPr/>
          <p:nvPr/>
        </p:nvSpPr>
        <p:spPr>
          <a:xfrm>
            <a:off x="457200" y="4617720"/>
            <a:ext cx="8229600" cy="9144"/>
          </a:xfrm>
          <a:prstGeom prst="rect">
            <a:avLst/>
          </a:prstGeom>
          <a:solidFill>
            <a:srgbClr val="1A3A5C"/>
          </a:solidFill>
          <a:ln/>
        </p:spPr>
      </p:sp>
      <p:graphicFrame>
        <p:nvGraphicFramePr>
          <p:cNvPr id="8" name="Chart 0" descr=""/>
          <p:cNvGraphicFramePr/>
          <p:nvPr/>
        </p:nvGraphicFramePr>
        <p:xfrm>
          <a:off x="457200" y="1097280"/>
          <a:ext cx="8229600" cy="338328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Application Categories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How AI is deployed across healthcare (share of deployments)</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6 / 15</a:t>
            </a:r>
            <a:endParaRPr lang="en-US" sz="800" dirty="0"/>
          </a:p>
        </p:txBody>
      </p:sp>
      <p:sp>
        <p:nvSpPr>
          <p:cNvPr id="7" name="Shape 5"/>
          <p:cNvSpPr/>
          <p:nvPr/>
        </p:nvSpPr>
        <p:spPr>
          <a:xfrm>
            <a:off x="457200" y="4617720"/>
            <a:ext cx="8229600" cy="9144"/>
          </a:xfrm>
          <a:prstGeom prst="rect">
            <a:avLst/>
          </a:prstGeom>
          <a:solidFill>
            <a:srgbClr val="1A3A5C"/>
          </a:solidFill>
          <a:ln/>
        </p:spPr>
      </p:sp>
      <p:graphicFrame>
        <p:nvGraphicFramePr>
          <p:cNvPr id="8" name="Chart 0" descr=""/>
          <p:cNvGraphicFramePr/>
          <p:nvPr/>
        </p:nvGraphicFramePr>
        <p:xfrm>
          <a:off x="274320" y="1005840"/>
          <a:ext cx="5029200" cy="3474720"/>
        </p:xfrm>
        <a:graphic xmlns:a="http://schemas.openxmlformats.org/drawingml/2006/main">
          <a:graphicData uri="http://schemas.openxmlformats.org/drawingml/2006/chart">
            <c:chart xmlns:c="http://schemas.openxmlformats.org/drawingml/2006/chart" r:id="rId1"/>
          </a:graphicData>
        </a:graphic>
      </p:graphicFrame>
      <p:sp>
        <p:nvSpPr>
          <p:cNvPr id="9" name="Shape 6"/>
          <p:cNvSpPr/>
          <p:nvPr/>
        </p:nvSpPr>
        <p:spPr>
          <a:xfrm>
            <a:off x="5669280" y="1828800"/>
            <a:ext cx="3017520" cy="1645920"/>
          </a:xfrm>
          <a:prstGeom prst="roundRect">
            <a:avLst>
              <a:gd name="adj" fmla="val 5556"/>
            </a:avLst>
          </a:prstGeom>
          <a:solidFill>
            <a:srgbClr val="112240"/>
          </a:solidFill>
          <a:ln/>
        </p:spPr>
      </p:sp>
      <p:sp>
        <p:nvSpPr>
          <p:cNvPr id="10" name="Text 7"/>
          <p:cNvSpPr/>
          <p:nvPr/>
        </p:nvSpPr>
        <p:spPr>
          <a:xfrm>
            <a:off x="5852160" y="1920240"/>
            <a:ext cx="2651760" cy="274320"/>
          </a:xfrm>
          <a:prstGeom prst="rect">
            <a:avLst/>
          </a:prstGeom>
          <a:noFill/>
          <a:ln/>
        </p:spPr>
        <p:txBody>
          <a:bodyPr wrap="square" rtlCol="0" anchor="ctr"/>
          <a:lstStyle/>
          <a:p>
            <a:pPr indent="0" marL="0">
              <a:buNone/>
            </a:pPr>
            <a:r>
              <a:rPr lang="en-US" sz="1200" b="1" dirty="0">
                <a:solidFill>
                  <a:srgbClr val="00BFA5"/>
                </a:solidFill>
                <a:latin typeface="Arial" pitchFamily="34" charset="0"/>
                <a:ea typeface="Arial" pitchFamily="34" charset="-122"/>
                <a:cs typeface="Arial" pitchFamily="34" charset="-120"/>
              </a:rPr>
              <a:t>Key Insight</a:t>
            </a:r>
            <a:endParaRPr lang="en-US" sz="1200" dirty="0"/>
          </a:p>
        </p:txBody>
      </p:sp>
      <p:sp>
        <p:nvSpPr>
          <p:cNvPr id="11" name="Text 8"/>
          <p:cNvSpPr/>
          <p:nvPr/>
        </p:nvSpPr>
        <p:spPr>
          <a:xfrm>
            <a:off x="5852160" y="2240280"/>
            <a:ext cx="2651760" cy="1005840"/>
          </a:xfrm>
          <a:prstGeom prst="rect">
            <a:avLst/>
          </a:prstGeom>
          <a:noFill/>
          <a:ln/>
        </p:spPr>
        <p:txBody>
          <a:bodyPr wrap="square" rtlCol="0" anchor="ctr"/>
          <a:lstStyle/>
          <a:p>
            <a:pPr indent="0" marL="0">
              <a:buNone/>
            </a:pPr>
            <a:r>
              <a:rPr lang="en-US" sz="1100" dirty="0">
                <a:solidFill>
                  <a:srgbClr val="90A4AE"/>
                </a:solidFill>
                <a:latin typeface="Arial" pitchFamily="34" charset="0"/>
                <a:ea typeface="Arial" pitchFamily="34" charset="-122"/>
                <a:cs typeface="Arial" pitchFamily="34" charset="-120"/>
              </a:rPr>
              <a:t>Diagnostic imaging and drug R&amp;D together account for half of all AI deployments in healthcare. Genomics and virtual assistants are the fastest-growing segments, each expanding at 45%+ annually.</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Evolution of AI in Healthcare</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Six decades of progress from expert systems to LLMs</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7 / 15</a:t>
            </a:r>
            <a:endParaRPr lang="en-US" sz="800" dirty="0"/>
          </a:p>
        </p:txBody>
      </p:sp>
      <p:sp>
        <p:nvSpPr>
          <p:cNvPr id="7" name="Shape 5"/>
          <p:cNvSpPr/>
          <p:nvPr/>
        </p:nvSpPr>
        <p:spPr>
          <a:xfrm>
            <a:off x="457200" y="4617720"/>
            <a:ext cx="8229600" cy="9144"/>
          </a:xfrm>
          <a:prstGeom prst="rect">
            <a:avLst/>
          </a:prstGeom>
          <a:solidFill>
            <a:srgbClr val="1A3A5C"/>
          </a:solidFill>
          <a:ln/>
        </p:spPr>
      </p:sp>
      <p:sp>
        <p:nvSpPr>
          <p:cNvPr id="8" name="Shape 6"/>
          <p:cNvSpPr/>
          <p:nvPr/>
        </p:nvSpPr>
        <p:spPr>
          <a:xfrm>
            <a:off x="457200" y="2743200"/>
            <a:ext cx="8229600" cy="18288"/>
          </a:xfrm>
          <a:prstGeom prst="rect">
            <a:avLst/>
          </a:prstGeom>
          <a:solidFill>
            <a:srgbClr val="1A3A5C"/>
          </a:solidFill>
          <a:ln/>
        </p:spPr>
      </p:sp>
      <p:sp>
        <p:nvSpPr>
          <p:cNvPr id="9" name="Shape 7"/>
          <p:cNvSpPr/>
          <p:nvPr/>
        </p:nvSpPr>
        <p:spPr>
          <a:xfrm>
            <a:off x="1005840" y="2606040"/>
            <a:ext cx="274320" cy="274320"/>
          </a:xfrm>
          <a:prstGeom prst="ellipse">
            <a:avLst/>
          </a:prstGeom>
          <a:solidFill>
            <a:srgbClr val="00BFA5"/>
          </a:solidFill>
          <a:ln/>
        </p:spPr>
      </p:sp>
      <p:sp>
        <p:nvSpPr>
          <p:cNvPr id="10" name="Text 8"/>
          <p:cNvSpPr/>
          <p:nvPr/>
        </p:nvSpPr>
        <p:spPr>
          <a:xfrm>
            <a:off x="5029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1960s</a:t>
            </a:r>
            <a:endParaRPr lang="en-US" sz="1100" dirty="0"/>
          </a:p>
        </p:txBody>
      </p:sp>
      <p:sp>
        <p:nvSpPr>
          <p:cNvPr id="11" name="Shape 9"/>
          <p:cNvSpPr/>
          <p:nvPr/>
        </p:nvSpPr>
        <p:spPr>
          <a:xfrm>
            <a:off x="1133856" y="2148840"/>
            <a:ext cx="18288" cy="457200"/>
          </a:xfrm>
          <a:prstGeom prst="rect">
            <a:avLst/>
          </a:prstGeom>
          <a:solidFill>
            <a:srgbClr val="1A3A5C"/>
          </a:solidFill>
          <a:ln/>
        </p:spPr>
      </p:sp>
      <p:sp>
        <p:nvSpPr>
          <p:cNvPr id="12" name="Text 10"/>
          <p:cNvSpPr/>
          <p:nvPr/>
        </p:nvSpPr>
        <p:spPr>
          <a:xfrm>
            <a:off x="5029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Rule-based expert systems for medical diagnosis (MYCIN)</a:t>
            </a:r>
            <a:endParaRPr lang="en-US" sz="800" dirty="0"/>
          </a:p>
        </p:txBody>
      </p:sp>
      <p:sp>
        <p:nvSpPr>
          <p:cNvPr id="13" name="Shape 11"/>
          <p:cNvSpPr/>
          <p:nvPr/>
        </p:nvSpPr>
        <p:spPr>
          <a:xfrm>
            <a:off x="2377440" y="2606040"/>
            <a:ext cx="274320" cy="274320"/>
          </a:xfrm>
          <a:prstGeom prst="ellipse">
            <a:avLst/>
          </a:prstGeom>
          <a:solidFill>
            <a:srgbClr val="00BFA5"/>
          </a:solidFill>
          <a:ln/>
        </p:spPr>
      </p:sp>
      <p:sp>
        <p:nvSpPr>
          <p:cNvPr id="14" name="Text 12"/>
          <p:cNvSpPr/>
          <p:nvPr/>
        </p:nvSpPr>
        <p:spPr>
          <a:xfrm>
            <a:off x="18745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1990s</a:t>
            </a:r>
            <a:endParaRPr lang="en-US" sz="1100" dirty="0"/>
          </a:p>
        </p:txBody>
      </p:sp>
      <p:sp>
        <p:nvSpPr>
          <p:cNvPr id="15" name="Shape 13"/>
          <p:cNvSpPr/>
          <p:nvPr/>
        </p:nvSpPr>
        <p:spPr>
          <a:xfrm>
            <a:off x="2505456" y="2148840"/>
            <a:ext cx="18288" cy="457200"/>
          </a:xfrm>
          <a:prstGeom prst="rect">
            <a:avLst/>
          </a:prstGeom>
          <a:solidFill>
            <a:srgbClr val="1A3A5C"/>
          </a:solidFill>
          <a:ln/>
        </p:spPr>
      </p:sp>
      <p:sp>
        <p:nvSpPr>
          <p:cNvPr id="16" name="Text 14"/>
          <p:cNvSpPr/>
          <p:nvPr/>
        </p:nvSpPr>
        <p:spPr>
          <a:xfrm>
            <a:off x="18745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Machine learning enters radiology pattern recognition</a:t>
            </a:r>
            <a:endParaRPr lang="en-US" sz="800" dirty="0"/>
          </a:p>
        </p:txBody>
      </p:sp>
      <p:sp>
        <p:nvSpPr>
          <p:cNvPr id="17" name="Shape 15"/>
          <p:cNvSpPr/>
          <p:nvPr/>
        </p:nvSpPr>
        <p:spPr>
          <a:xfrm>
            <a:off x="3749040" y="2606040"/>
            <a:ext cx="274320" cy="274320"/>
          </a:xfrm>
          <a:prstGeom prst="ellipse">
            <a:avLst/>
          </a:prstGeom>
          <a:solidFill>
            <a:srgbClr val="00BFA5"/>
          </a:solidFill>
          <a:ln/>
        </p:spPr>
      </p:sp>
      <p:sp>
        <p:nvSpPr>
          <p:cNvPr id="18" name="Text 16"/>
          <p:cNvSpPr/>
          <p:nvPr/>
        </p:nvSpPr>
        <p:spPr>
          <a:xfrm>
            <a:off x="32461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2012</a:t>
            </a:r>
            <a:endParaRPr lang="en-US" sz="1100" dirty="0"/>
          </a:p>
        </p:txBody>
      </p:sp>
      <p:sp>
        <p:nvSpPr>
          <p:cNvPr id="19" name="Shape 17"/>
          <p:cNvSpPr/>
          <p:nvPr/>
        </p:nvSpPr>
        <p:spPr>
          <a:xfrm>
            <a:off x="3877056" y="2148840"/>
            <a:ext cx="18288" cy="457200"/>
          </a:xfrm>
          <a:prstGeom prst="rect">
            <a:avLst/>
          </a:prstGeom>
          <a:solidFill>
            <a:srgbClr val="1A3A5C"/>
          </a:solidFill>
          <a:ln/>
        </p:spPr>
      </p:sp>
      <p:sp>
        <p:nvSpPr>
          <p:cNvPr id="20" name="Text 18"/>
          <p:cNvSpPr/>
          <p:nvPr/>
        </p:nvSpPr>
        <p:spPr>
          <a:xfrm>
            <a:off x="32461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Deep learning breakthrough — ImageNet transforms medical imaging</a:t>
            </a:r>
            <a:endParaRPr lang="en-US" sz="800" dirty="0"/>
          </a:p>
        </p:txBody>
      </p:sp>
      <p:sp>
        <p:nvSpPr>
          <p:cNvPr id="21" name="Shape 19"/>
          <p:cNvSpPr/>
          <p:nvPr/>
        </p:nvSpPr>
        <p:spPr>
          <a:xfrm>
            <a:off x="5120640" y="2606040"/>
            <a:ext cx="274320" cy="274320"/>
          </a:xfrm>
          <a:prstGeom prst="ellipse">
            <a:avLst/>
          </a:prstGeom>
          <a:solidFill>
            <a:srgbClr val="00BFA5"/>
          </a:solidFill>
          <a:ln/>
        </p:spPr>
      </p:sp>
      <p:sp>
        <p:nvSpPr>
          <p:cNvPr id="22" name="Text 20"/>
          <p:cNvSpPr/>
          <p:nvPr/>
        </p:nvSpPr>
        <p:spPr>
          <a:xfrm>
            <a:off x="46177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2017</a:t>
            </a:r>
            <a:endParaRPr lang="en-US" sz="1100" dirty="0"/>
          </a:p>
        </p:txBody>
      </p:sp>
      <p:sp>
        <p:nvSpPr>
          <p:cNvPr id="23" name="Shape 21"/>
          <p:cNvSpPr/>
          <p:nvPr/>
        </p:nvSpPr>
        <p:spPr>
          <a:xfrm>
            <a:off x="5248656" y="2148840"/>
            <a:ext cx="18288" cy="457200"/>
          </a:xfrm>
          <a:prstGeom prst="rect">
            <a:avLst/>
          </a:prstGeom>
          <a:solidFill>
            <a:srgbClr val="1A3A5C"/>
          </a:solidFill>
          <a:ln/>
        </p:spPr>
      </p:sp>
      <p:sp>
        <p:nvSpPr>
          <p:cNvPr id="24" name="Text 22"/>
          <p:cNvSpPr/>
          <p:nvPr/>
        </p:nvSpPr>
        <p:spPr>
          <a:xfrm>
            <a:off x="46177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FDA clears first AI-based diagnostic device (IDx-DR)</a:t>
            </a:r>
            <a:endParaRPr lang="en-US" sz="800" dirty="0"/>
          </a:p>
        </p:txBody>
      </p:sp>
      <p:sp>
        <p:nvSpPr>
          <p:cNvPr id="25" name="Shape 23"/>
          <p:cNvSpPr/>
          <p:nvPr/>
        </p:nvSpPr>
        <p:spPr>
          <a:xfrm>
            <a:off x="6492240" y="2606040"/>
            <a:ext cx="274320" cy="274320"/>
          </a:xfrm>
          <a:prstGeom prst="ellipse">
            <a:avLst/>
          </a:prstGeom>
          <a:solidFill>
            <a:srgbClr val="00BFA5"/>
          </a:solidFill>
          <a:ln/>
        </p:spPr>
      </p:sp>
      <p:sp>
        <p:nvSpPr>
          <p:cNvPr id="26" name="Text 24"/>
          <p:cNvSpPr/>
          <p:nvPr/>
        </p:nvSpPr>
        <p:spPr>
          <a:xfrm>
            <a:off x="59893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2020</a:t>
            </a:r>
            <a:endParaRPr lang="en-US" sz="1100" dirty="0"/>
          </a:p>
        </p:txBody>
      </p:sp>
      <p:sp>
        <p:nvSpPr>
          <p:cNvPr id="27" name="Shape 25"/>
          <p:cNvSpPr/>
          <p:nvPr/>
        </p:nvSpPr>
        <p:spPr>
          <a:xfrm>
            <a:off x="6620256" y="2148840"/>
            <a:ext cx="18288" cy="457200"/>
          </a:xfrm>
          <a:prstGeom prst="rect">
            <a:avLst/>
          </a:prstGeom>
          <a:solidFill>
            <a:srgbClr val="1A3A5C"/>
          </a:solidFill>
          <a:ln/>
        </p:spPr>
      </p:sp>
      <p:sp>
        <p:nvSpPr>
          <p:cNvPr id="28" name="Text 26"/>
          <p:cNvSpPr/>
          <p:nvPr/>
        </p:nvSpPr>
        <p:spPr>
          <a:xfrm>
            <a:off x="59893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AI accelerates COVID-19 vaccine development (mRNA + ML)</a:t>
            </a:r>
            <a:endParaRPr lang="en-US" sz="800" dirty="0"/>
          </a:p>
        </p:txBody>
      </p:sp>
      <p:sp>
        <p:nvSpPr>
          <p:cNvPr id="29" name="Shape 27"/>
          <p:cNvSpPr/>
          <p:nvPr/>
        </p:nvSpPr>
        <p:spPr>
          <a:xfrm>
            <a:off x="7863840" y="2606040"/>
            <a:ext cx="274320" cy="274320"/>
          </a:xfrm>
          <a:prstGeom prst="ellipse">
            <a:avLst/>
          </a:prstGeom>
          <a:solidFill>
            <a:srgbClr val="00BFA5"/>
          </a:solidFill>
          <a:ln/>
        </p:spPr>
      </p:sp>
      <p:sp>
        <p:nvSpPr>
          <p:cNvPr id="30" name="Text 28"/>
          <p:cNvSpPr/>
          <p:nvPr/>
        </p:nvSpPr>
        <p:spPr>
          <a:xfrm>
            <a:off x="7360920" y="1965960"/>
            <a:ext cx="1280160" cy="274320"/>
          </a:xfrm>
          <a:prstGeom prst="rect">
            <a:avLst/>
          </a:prstGeom>
          <a:noFill/>
          <a:ln/>
        </p:spPr>
        <p:txBody>
          <a:bodyPr wrap="square" rtlCol="0" anchor="ctr"/>
          <a:lstStyle/>
          <a:p>
            <a:pPr algn="ctr" indent="0" marL="0">
              <a:buNone/>
            </a:pPr>
            <a:r>
              <a:rPr lang="en-US" sz="1100" b="1" dirty="0">
                <a:solidFill>
                  <a:srgbClr val="00BFA5"/>
                </a:solidFill>
                <a:latin typeface="Arial" pitchFamily="34" charset="0"/>
                <a:ea typeface="Arial" pitchFamily="34" charset="-122"/>
                <a:cs typeface="Arial" pitchFamily="34" charset="-120"/>
              </a:rPr>
              <a:t>2025</a:t>
            </a:r>
            <a:endParaRPr lang="en-US" sz="1100" dirty="0"/>
          </a:p>
        </p:txBody>
      </p:sp>
      <p:sp>
        <p:nvSpPr>
          <p:cNvPr id="31" name="Shape 29"/>
          <p:cNvSpPr/>
          <p:nvPr/>
        </p:nvSpPr>
        <p:spPr>
          <a:xfrm>
            <a:off x="7991856" y="2148840"/>
            <a:ext cx="18288" cy="457200"/>
          </a:xfrm>
          <a:prstGeom prst="rect">
            <a:avLst/>
          </a:prstGeom>
          <a:solidFill>
            <a:srgbClr val="1A3A5C"/>
          </a:solidFill>
          <a:ln/>
        </p:spPr>
      </p:sp>
      <p:sp>
        <p:nvSpPr>
          <p:cNvPr id="32" name="Text 30"/>
          <p:cNvSpPr/>
          <p:nvPr/>
        </p:nvSpPr>
        <p:spPr>
          <a:xfrm>
            <a:off x="7360920" y="3017520"/>
            <a:ext cx="1280160" cy="502920"/>
          </a:xfrm>
          <a:prstGeom prst="rect">
            <a:avLst/>
          </a:prstGeom>
          <a:noFill/>
          <a:ln/>
        </p:spPr>
        <p:txBody>
          <a:bodyPr wrap="square" rtlCol="0" anchor="t"/>
          <a:lstStyle/>
          <a:p>
            <a:pPr algn="ctr" indent="0" marL="0">
              <a:buNone/>
            </a:pPr>
            <a:r>
              <a:rPr lang="en-US" sz="800" dirty="0">
                <a:solidFill>
                  <a:srgbClr val="90A4AE"/>
                </a:solidFill>
                <a:latin typeface="Arial" pitchFamily="34" charset="0"/>
                <a:ea typeface="Arial" pitchFamily="34" charset="-122"/>
                <a:cs typeface="Arial" pitchFamily="34" charset="-120"/>
              </a:rPr>
              <a:t>Large language models integrated into clinical workflows</a:t>
            </a:r>
            <a:endParaRPr lang="en-US" sz="800" dirty="0"/>
          </a:p>
        </p:txBody>
      </p:sp>
      <p:sp>
        <p:nvSpPr>
          <p:cNvPr id="33" name="Shape 31"/>
          <p:cNvSpPr/>
          <p:nvPr/>
        </p:nvSpPr>
        <p:spPr>
          <a:xfrm>
            <a:off x="1371600" y="3931920"/>
            <a:ext cx="6400800" cy="502920"/>
          </a:xfrm>
          <a:prstGeom prst="roundRect">
            <a:avLst>
              <a:gd name="adj" fmla="val 14545"/>
            </a:avLst>
          </a:prstGeom>
          <a:solidFill>
            <a:srgbClr val="112240"/>
          </a:solidFill>
          <a:ln/>
        </p:spPr>
      </p:sp>
      <p:sp>
        <p:nvSpPr>
          <p:cNvPr id="34" name="Text 32"/>
          <p:cNvSpPr/>
          <p:nvPr/>
        </p:nvSpPr>
        <p:spPr>
          <a:xfrm>
            <a:off x="1554480" y="3977640"/>
            <a:ext cx="6035040" cy="411480"/>
          </a:xfrm>
          <a:prstGeom prst="rect">
            <a:avLst/>
          </a:prstGeom>
          <a:noFill/>
          <a:ln/>
        </p:spPr>
        <p:txBody>
          <a:bodyPr wrap="square" rtlCol="0" anchor="ctr"/>
          <a:lstStyle/>
          <a:p>
            <a:pPr algn="ctr" indent="0" marL="0">
              <a:buNone/>
            </a:pPr>
            <a:r>
              <a:rPr lang="en-US" sz="1100" dirty="0">
                <a:solidFill>
                  <a:srgbClr val="4FC3F7"/>
                </a:solidFill>
                <a:latin typeface="Arial" pitchFamily="34" charset="0"/>
                <a:ea typeface="Arial" pitchFamily="34" charset="-122"/>
                <a:cs typeface="Arial" pitchFamily="34" charset="-120"/>
              </a:rPr>
              <a:t>The pace of innovation has accelerated dramatically since 2012 — 80% of FDA-approved AI devices were cleared after 2020</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Traditional vs AI-Assisted Healthcare</a:t>
            </a:r>
            <a:endParaRPr lang="en-US" sz="2600" dirty="0"/>
          </a:p>
        </p:txBody>
      </p:sp>
      <p:sp>
        <p:nvSpPr>
          <p:cNvPr id="4" name="Text 2"/>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5" name="Text 3"/>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8 / 15</a:t>
            </a:r>
            <a:endParaRPr lang="en-US" sz="800" dirty="0"/>
          </a:p>
        </p:txBody>
      </p:sp>
      <p:sp>
        <p:nvSpPr>
          <p:cNvPr id="6" name="Shape 4"/>
          <p:cNvSpPr/>
          <p:nvPr/>
        </p:nvSpPr>
        <p:spPr>
          <a:xfrm>
            <a:off x="457200" y="4617720"/>
            <a:ext cx="8229600" cy="9144"/>
          </a:xfrm>
          <a:prstGeom prst="rect">
            <a:avLst/>
          </a:prstGeom>
          <a:solidFill>
            <a:srgbClr val="1A3A5C"/>
          </a:solidFill>
          <a:ln/>
        </p:spPr>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57200" y="1097280"/>
          <a:ext cx="8229600" cy="3291840"/>
        </p:xfrm>
        <a:graphic>
          <a:graphicData uri="http://schemas.openxmlformats.org/drawingml/2006/table">
            <a:tbl>
              <a:tblPr/>
              <a:tblGrid>
                <a:gridCol w="2286000"/>
                <a:gridCol w="2103120"/>
                <a:gridCol w="2103120"/>
                <a:gridCol w="1737360"/>
              </a:tblGrid>
              <a:tr h="411480">
                <a:tc>
                  <a:txBody>
                    <a:bodyPr/>
                    <a:lstStyle/>
                    <a:p>
                      <a:pPr algn="l" indent="0" marL="0">
                        <a:buNone/>
                      </a:pPr>
                      <a:r>
                        <a:rPr lang="en-US" sz="1100" b="1" dirty="0">
                          <a:solidFill>
                            <a:srgbClr val="FFFFFF"/>
                          </a:solidFill>
                          <a:latin typeface="Arial" pitchFamily="34" charset="0"/>
                          <a:ea typeface="Arial" pitchFamily="34" charset="-122"/>
                          <a:cs typeface="Arial" pitchFamily="34" charset="-120"/>
                        </a:rPr>
                        <a:t>Dimension</a:t>
                      </a:r>
                      <a:endParaRPr lang="en-US" sz="11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1A3A5C"/>
                    </a:solidFill>
                  </a:tcPr>
                </a:tc>
                <a:tc>
                  <a:txBody>
                    <a:bodyPr/>
                    <a:lstStyle/>
                    <a:p>
                      <a:pPr algn="ctr" indent="0" marL="0">
                        <a:buNone/>
                      </a:pPr>
                      <a:r>
                        <a:rPr lang="en-US" sz="1100" b="1" dirty="0">
                          <a:solidFill>
                            <a:srgbClr val="90A4AE"/>
                          </a:solidFill>
                          <a:latin typeface="Arial" pitchFamily="34" charset="0"/>
                          <a:ea typeface="Arial" pitchFamily="34" charset="-122"/>
                          <a:cs typeface="Arial" pitchFamily="34" charset="-120"/>
                        </a:rPr>
                        <a:t>Traditional</a:t>
                      </a:r>
                      <a:endParaRPr lang="en-US" sz="11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1A3A5C"/>
                    </a:solidFill>
                  </a:tcPr>
                </a:tc>
                <a:tc>
                  <a:txBody>
                    <a:bodyPr/>
                    <a:lstStyle/>
                    <a:p>
                      <a:pPr algn="ctr" indent="0" marL="0">
                        <a:buNone/>
                      </a:pPr>
                      <a:r>
                        <a:rPr lang="en-US" sz="1100" b="1" dirty="0">
                          <a:solidFill>
                            <a:srgbClr val="FFFFFF"/>
                          </a:solidFill>
                          <a:latin typeface="Arial" pitchFamily="34" charset="0"/>
                          <a:ea typeface="Arial" pitchFamily="34" charset="-122"/>
                          <a:cs typeface="Arial" pitchFamily="34" charset="-120"/>
                        </a:rPr>
                        <a:t>AI-Assisted</a:t>
                      </a:r>
                      <a:endParaRPr lang="en-US" sz="11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1A3A5C"/>
                    </a:solidFill>
                  </a:tcPr>
                </a:tc>
                <a:tc>
                  <a:txBody>
                    <a:bodyPr/>
                    <a:lstStyle/>
                    <a:p>
                      <a:pPr algn="ctr" indent="0" marL="0">
                        <a:buNone/>
                      </a:pPr>
                      <a:r>
                        <a:rPr lang="en-US" sz="1100" b="1" dirty="0">
                          <a:solidFill>
                            <a:srgbClr val="00BFA5"/>
                          </a:solidFill>
                          <a:latin typeface="Arial" pitchFamily="34" charset="0"/>
                          <a:ea typeface="Arial" pitchFamily="34" charset="-122"/>
                          <a:cs typeface="Arial" pitchFamily="34" charset="-120"/>
                        </a:rPr>
                        <a:t>Improvement</a:t>
                      </a:r>
                      <a:endParaRPr lang="en-US" sz="11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1A3A5C"/>
                    </a:solidFill>
                  </a:tcPr>
                </a:tc>
              </a:tr>
              <a:tr h="502920">
                <a:tc>
                  <a:txBody>
                    <a:bodyPr/>
                    <a:lstStyle/>
                    <a:p>
                      <a:pPr algn="l" indent="0" marL="0">
                        <a:buNone/>
                      </a:pPr>
                      <a:r>
                        <a:rPr lang="en-US" sz="1000" b="1" dirty="0">
                          <a:solidFill>
                            <a:srgbClr val="FFFFFF"/>
                          </a:solidFill>
                          <a:latin typeface="Arial" pitchFamily="34" charset="0"/>
                          <a:ea typeface="Arial" pitchFamily="34" charset="-122"/>
                          <a:cs typeface="Arial" pitchFamily="34" charset="-120"/>
                        </a:rPr>
                        <a:t>Diagnostic Accuracy</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dirty="0">
                          <a:solidFill>
                            <a:srgbClr val="90A4AE"/>
                          </a:solidFill>
                          <a:latin typeface="Arial" pitchFamily="34" charset="0"/>
                          <a:ea typeface="Arial" pitchFamily="34" charset="-122"/>
                          <a:cs typeface="Arial" pitchFamily="34" charset="-120"/>
                        </a:rPr>
                        <a:t>85-90% (human reading)</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4FC3F7"/>
                          </a:solidFill>
                          <a:latin typeface="Arial" pitchFamily="34" charset="0"/>
                          <a:ea typeface="Arial" pitchFamily="34" charset="-122"/>
                          <a:cs typeface="Arial" pitchFamily="34" charset="-120"/>
                        </a:rPr>
                        <a:t>94-97% (AI + human review)</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00BFA5"/>
                          </a:solidFill>
                          <a:latin typeface="Arial" pitchFamily="34" charset="0"/>
                          <a:ea typeface="Arial" pitchFamily="34" charset="-122"/>
                          <a:cs typeface="Arial" pitchFamily="34" charset="-120"/>
                        </a:rPr>
                        <a:t>+9%</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r>
              <a:tr h="502920">
                <a:tc>
                  <a:txBody>
                    <a:bodyPr/>
                    <a:lstStyle/>
                    <a:p>
                      <a:pPr algn="l" indent="0" marL="0">
                        <a:buNone/>
                      </a:pPr>
                      <a:r>
                        <a:rPr lang="en-US" sz="1000" b="1" dirty="0">
                          <a:solidFill>
                            <a:srgbClr val="FFFFFF"/>
                          </a:solidFill>
                          <a:latin typeface="Arial" pitchFamily="34" charset="0"/>
                          <a:ea typeface="Arial" pitchFamily="34" charset="-122"/>
                          <a:cs typeface="Arial" pitchFamily="34" charset="-120"/>
                        </a:rPr>
                        <a:t>Drug Discovery Cycle</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dirty="0">
                          <a:solidFill>
                            <a:srgbClr val="90A4AE"/>
                          </a:solidFill>
                          <a:latin typeface="Arial" pitchFamily="34" charset="0"/>
                          <a:ea typeface="Arial" pitchFamily="34" charset="-122"/>
                          <a:cs typeface="Arial" pitchFamily="34" charset="-120"/>
                        </a:rPr>
                        <a:t>10-15 years</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b="1" dirty="0">
                          <a:solidFill>
                            <a:srgbClr val="4FC3F7"/>
                          </a:solidFill>
                          <a:latin typeface="Arial" pitchFamily="34" charset="0"/>
                          <a:ea typeface="Arial" pitchFamily="34" charset="-122"/>
                          <a:cs typeface="Arial" pitchFamily="34" charset="-120"/>
                        </a:rPr>
                        <a:t>3-7 years</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b="1" dirty="0">
                          <a:solidFill>
                            <a:srgbClr val="00BFA5"/>
                          </a:solidFill>
                          <a:latin typeface="Arial" pitchFamily="34" charset="0"/>
                          <a:ea typeface="Arial" pitchFamily="34" charset="-122"/>
                          <a:cs typeface="Arial" pitchFamily="34" charset="-120"/>
                        </a:rPr>
                        <a:t>60% faster</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r>
              <a:tr h="502920">
                <a:tc>
                  <a:txBody>
                    <a:bodyPr/>
                    <a:lstStyle/>
                    <a:p>
                      <a:pPr algn="l" indent="0" marL="0">
                        <a:buNone/>
                      </a:pPr>
                      <a:r>
                        <a:rPr lang="en-US" sz="1000" b="1" dirty="0">
                          <a:solidFill>
                            <a:srgbClr val="FFFFFF"/>
                          </a:solidFill>
                          <a:latin typeface="Arial" pitchFamily="34" charset="0"/>
                          <a:ea typeface="Arial" pitchFamily="34" charset="-122"/>
                          <a:cs typeface="Arial" pitchFamily="34" charset="-120"/>
                        </a:rPr>
                        <a:t>Cost per Patient</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dirty="0">
                          <a:solidFill>
                            <a:srgbClr val="90A4AE"/>
                          </a:solidFill>
                          <a:latin typeface="Arial" pitchFamily="34" charset="0"/>
                          <a:ea typeface="Arial" pitchFamily="34" charset="-122"/>
                          <a:cs typeface="Arial" pitchFamily="34" charset="-120"/>
                        </a:rPr>
                        <a:t>$8,500 (avg annual)</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4FC3F7"/>
                          </a:solidFill>
                          <a:latin typeface="Arial" pitchFamily="34" charset="0"/>
                          <a:ea typeface="Arial" pitchFamily="34" charset="-122"/>
                          <a:cs typeface="Arial" pitchFamily="34" charset="-120"/>
                        </a:rPr>
                        <a:t>$5,200 (AI-optimised)</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00BFA5"/>
                          </a:solidFill>
                          <a:latin typeface="Arial" pitchFamily="34" charset="0"/>
                          <a:ea typeface="Arial" pitchFamily="34" charset="-122"/>
                          <a:cs typeface="Arial" pitchFamily="34" charset="-120"/>
                        </a:rPr>
                        <a:t>39% reduction</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r>
              <a:tr h="502920">
                <a:tc>
                  <a:txBody>
                    <a:bodyPr/>
                    <a:lstStyle/>
                    <a:p>
                      <a:pPr algn="l" indent="0" marL="0">
                        <a:buNone/>
                      </a:pPr>
                      <a:r>
                        <a:rPr lang="en-US" sz="1000" b="1" dirty="0">
                          <a:solidFill>
                            <a:srgbClr val="FFFFFF"/>
                          </a:solidFill>
                          <a:latin typeface="Arial" pitchFamily="34" charset="0"/>
                          <a:ea typeface="Arial" pitchFamily="34" charset="-122"/>
                          <a:cs typeface="Arial" pitchFamily="34" charset="-120"/>
                        </a:rPr>
                        <a:t>Clinical Trial Success</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dirty="0">
                          <a:solidFill>
                            <a:srgbClr val="90A4AE"/>
                          </a:solidFill>
                          <a:latin typeface="Arial" pitchFamily="34" charset="0"/>
                          <a:ea typeface="Arial" pitchFamily="34" charset="-122"/>
                          <a:cs typeface="Arial" pitchFamily="34" charset="-120"/>
                        </a:rPr>
                        <a:t>13.8%</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b="1" dirty="0">
                          <a:solidFill>
                            <a:srgbClr val="4FC3F7"/>
                          </a:solidFill>
                          <a:latin typeface="Arial" pitchFamily="34" charset="0"/>
                          <a:ea typeface="Arial" pitchFamily="34" charset="-122"/>
                          <a:cs typeface="Arial" pitchFamily="34" charset="-120"/>
                        </a:rPr>
                        <a:t>24-32% (AI-predicted targets)</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c>
                  <a:txBody>
                    <a:bodyPr/>
                    <a:lstStyle/>
                    <a:p>
                      <a:pPr algn="ctr" indent="0" marL="0">
                        <a:buNone/>
                      </a:pPr>
                      <a:r>
                        <a:rPr lang="en-US" sz="1000" b="1" dirty="0">
                          <a:solidFill>
                            <a:srgbClr val="00BFA5"/>
                          </a:solidFill>
                          <a:latin typeface="Arial" pitchFamily="34" charset="0"/>
                          <a:ea typeface="Arial" pitchFamily="34" charset="-122"/>
                          <a:cs typeface="Arial" pitchFamily="34" charset="-120"/>
                        </a:rPr>
                        <a:t>2x improvement</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A1628"/>
                    </a:solidFill>
                  </a:tcPr>
                </a:tc>
              </a:tr>
              <a:tr h="502920">
                <a:tc>
                  <a:txBody>
                    <a:bodyPr/>
                    <a:lstStyle/>
                    <a:p>
                      <a:pPr algn="l" indent="0" marL="0">
                        <a:buNone/>
                      </a:pPr>
                      <a:r>
                        <a:rPr lang="en-US" sz="1000" b="1" dirty="0">
                          <a:solidFill>
                            <a:srgbClr val="FFFFFF"/>
                          </a:solidFill>
                          <a:latin typeface="Arial" pitchFamily="34" charset="0"/>
                          <a:ea typeface="Arial" pitchFamily="34" charset="-122"/>
                          <a:cs typeface="Arial" pitchFamily="34" charset="-120"/>
                        </a:rPr>
                        <a:t>Administrative Overhead</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dirty="0">
                          <a:solidFill>
                            <a:srgbClr val="90A4AE"/>
                          </a:solidFill>
                          <a:latin typeface="Arial" pitchFamily="34" charset="0"/>
                          <a:ea typeface="Arial" pitchFamily="34" charset="-122"/>
                          <a:cs typeface="Arial" pitchFamily="34" charset="-120"/>
                        </a:rPr>
                        <a:t>25% of hospital costs</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4FC3F7"/>
                          </a:solidFill>
                          <a:latin typeface="Arial" pitchFamily="34" charset="0"/>
                          <a:ea typeface="Arial" pitchFamily="34" charset="-122"/>
                          <a:cs typeface="Arial" pitchFamily="34" charset="-120"/>
                        </a:rPr>
                        <a:t>14% (AI-automated)</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c>
                  <a:txBody>
                    <a:bodyPr/>
                    <a:lstStyle/>
                    <a:p>
                      <a:pPr algn="ctr" indent="0" marL="0">
                        <a:buNone/>
                      </a:pPr>
                      <a:r>
                        <a:rPr lang="en-US" sz="1000" b="1" dirty="0">
                          <a:solidFill>
                            <a:srgbClr val="00BFA5"/>
                          </a:solidFill>
                          <a:latin typeface="Arial" pitchFamily="34" charset="0"/>
                          <a:ea typeface="Arial" pitchFamily="34" charset="-122"/>
                          <a:cs typeface="Arial" pitchFamily="34" charset="-120"/>
                        </a:rPr>
                        <a:t>44% reduction</a:t>
                      </a:r>
                      <a:endParaRPr lang="en-US" sz="1000" dirty="0">
                        <a:latin typeface="Arial" charset="0"/>
                        <a:ea typeface="Arial" charset="0"/>
                        <a:cs typeface="Arial" charset="0"/>
                      </a:endParaRPr>
                    </a:p>
                  </a:txBody>
                  <a:tcPr marL="101600" marR="101600" marT="50800" marB="50800" anchor="ctr">
                    <a:lnL w="6350" cap="flat" cmpd="sng" algn="ctr">
                      <a:solidFill>
                        <a:srgbClr val="1A3A5C"/>
                      </a:solidFill>
                      <a:prstDash val="solid"/>
                      <a:round/>
                      <a:headEnd type="none" w="med" len="med"/>
                      <a:tailEnd type="none" w="med" len="med"/>
                    </a:lnL>
                    <a:lnR w="6350" cap="flat" cmpd="sng" algn="ctr">
                      <a:solidFill>
                        <a:srgbClr val="1A3A5C"/>
                      </a:solidFill>
                      <a:prstDash val="solid"/>
                      <a:round/>
                      <a:headEnd type="none" w="med" len="med"/>
                      <a:tailEnd type="none" w="med" len="med"/>
                    </a:lnR>
                    <a:lnT w="6350" cap="flat" cmpd="sng" algn="ctr">
                      <a:solidFill>
                        <a:srgbClr val="1A3A5C"/>
                      </a:solidFill>
                      <a:prstDash val="solid"/>
                      <a:round/>
                      <a:headEnd type="none" w="med" len="med"/>
                      <a:tailEnd type="none" w="med" len="med"/>
                    </a:lnT>
                    <a:lnB w="6350" cap="flat" cmpd="sng" algn="ctr">
                      <a:solidFill>
                        <a:srgbClr val="1A3A5C"/>
                      </a:solidFill>
                      <a:prstDash val="solid"/>
                      <a:round/>
                      <a:headEnd type="none" w="med" len="med"/>
                      <a:tailEnd type="none" w="med" len="med"/>
                    </a:lnB>
                    <a:solidFill>
                      <a:srgbClr val="0F1D36"/>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457200" y="274320"/>
            <a:ext cx="73152" cy="411480"/>
          </a:xfrm>
          <a:prstGeom prst="rect">
            <a:avLst/>
          </a:prstGeom>
          <a:solidFill>
            <a:srgbClr val="00BFA5"/>
          </a:solidFill>
          <a:ln/>
        </p:spPr>
      </p:sp>
      <p:sp>
        <p:nvSpPr>
          <p:cNvPr id="3" name="Text 1"/>
          <p:cNvSpPr/>
          <p:nvPr/>
        </p:nvSpPr>
        <p:spPr>
          <a:xfrm>
            <a:off x="685800" y="182880"/>
            <a:ext cx="7315200" cy="502920"/>
          </a:xfrm>
          <a:prstGeom prst="rect">
            <a:avLst/>
          </a:prstGeom>
          <a:noFill/>
          <a:ln/>
        </p:spPr>
        <p:txBody>
          <a:bodyPr wrap="square" rtlCol="0" anchor="ctr"/>
          <a:lstStyle/>
          <a:p>
            <a:pPr indent="0" marL="0">
              <a:buNone/>
            </a:pPr>
            <a:r>
              <a:rPr lang="en-US" sz="2600" b="1" dirty="0">
                <a:solidFill>
                  <a:srgbClr val="FFFFFF"/>
                </a:solidFill>
                <a:latin typeface="Arial" pitchFamily="34" charset="0"/>
                <a:ea typeface="Arial" pitchFamily="34" charset="-122"/>
                <a:cs typeface="Arial" pitchFamily="34" charset="-120"/>
              </a:rPr>
              <a:t>Adoption Trends</a:t>
            </a:r>
            <a:endParaRPr lang="en-US" sz="2600" dirty="0"/>
          </a:p>
        </p:txBody>
      </p:sp>
      <p:sp>
        <p:nvSpPr>
          <p:cNvPr id="4" name="Text 2"/>
          <p:cNvSpPr/>
          <p:nvPr/>
        </p:nvSpPr>
        <p:spPr>
          <a:xfrm>
            <a:off x="685800" y="685800"/>
            <a:ext cx="7315200" cy="274320"/>
          </a:xfrm>
          <a:prstGeom prst="rect">
            <a:avLst/>
          </a:prstGeom>
          <a:noFill/>
          <a:ln/>
        </p:spPr>
        <p:txBody>
          <a:bodyPr wrap="square" rtlCol="0" anchor="ctr"/>
          <a:lstStyle/>
          <a:p>
            <a:pPr indent="0" marL="0">
              <a:buNone/>
            </a:pPr>
            <a:r>
              <a:rPr lang="en-US" sz="1300" dirty="0">
                <a:solidFill>
                  <a:srgbClr val="90A4AE"/>
                </a:solidFill>
                <a:latin typeface="Arial" pitchFamily="34" charset="0"/>
                <a:ea typeface="Arial" pitchFamily="34" charset="-122"/>
                <a:cs typeface="Arial" pitchFamily="34" charset="-120"/>
              </a:rPr>
              <a:t>AI adoption rate by domain (2019–2026, % of eligible institutions)</a:t>
            </a:r>
            <a:endParaRPr lang="en-US" sz="1300" dirty="0"/>
          </a:p>
        </p:txBody>
      </p:sp>
      <p:sp>
        <p:nvSpPr>
          <p:cNvPr id="5" name="Text 3"/>
          <p:cNvSpPr/>
          <p:nvPr/>
        </p:nvSpPr>
        <p:spPr>
          <a:xfrm>
            <a:off x="457200" y="4663440"/>
            <a:ext cx="5486400" cy="320040"/>
          </a:xfrm>
          <a:prstGeom prst="rect">
            <a:avLst/>
          </a:prstGeom>
          <a:noFill/>
          <a:ln/>
        </p:spPr>
        <p:txBody>
          <a:bodyPr wrap="square" rtlCol="0" anchor="ctr"/>
          <a:lstStyle/>
          <a:p>
            <a:pPr indent="0" marL="0">
              <a:buNone/>
            </a:pPr>
            <a:r>
              <a:rPr lang="en-US" sz="800" dirty="0">
                <a:solidFill>
                  <a:srgbClr val="90A4AE"/>
                </a:solidFill>
                <a:latin typeface="Arial" pitchFamily="34" charset="0"/>
                <a:ea typeface="Arial" pitchFamily="34" charset="-122"/>
                <a:cs typeface="Arial" pitchFamily="34" charset="-120"/>
              </a:rPr>
              <a:t>AI Applications in Healthcare  |  April 2026</a:t>
            </a:r>
            <a:endParaRPr lang="en-US" sz="800" dirty="0"/>
          </a:p>
        </p:txBody>
      </p:sp>
      <p:sp>
        <p:nvSpPr>
          <p:cNvPr id="6" name="Text 4"/>
          <p:cNvSpPr/>
          <p:nvPr/>
        </p:nvSpPr>
        <p:spPr>
          <a:xfrm>
            <a:off x="7772400" y="4663440"/>
            <a:ext cx="914400" cy="320040"/>
          </a:xfrm>
          <a:prstGeom prst="rect">
            <a:avLst/>
          </a:prstGeom>
          <a:noFill/>
          <a:ln/>
        </p:spPr>
        <p:txBody>
          <a:bodyPr wrap="square" rtlCol="0" anchor="ctr"/>
          <a:lstStyle/>
          <a:p>
            <a:pPr algn="r" indent="0" marL="0">
              <a:buNone/>
            </a:pPr>
            <a:r>
              <a:rPr lang="en-US" sz="800" dirty="0">
                <a:solidFill>
                  <a:srgbClr val="90A4AE"/>
                </a:solidFill>
                <a:latin typeface="Arial" pitchFamily="34" charset="0"/>
                <a:ea typeface="Arial" pitchFamily="34" charset="-122"/>
                <a:cs typeface="Arial" pitchFamily="34" charset="-120"/>
              </a:rPr>
              <a:t>9 / 15</a:t>
            </a:r>
            <a:endParaRPr lang="en-US" sz="800" dirty="0"/>
          </a:p>
        </p:txBody>
      </p:sp>
      <p:sp>
        <p:nvSpPr>
          <p:cNvPr id="7" name="Shape 5"/>
          <p:cNvSpPr/>
          <p:nvPr/>
        </p:nvSpPr>
        <p:spPr>
          <a:xfrm>
            <a:off x="457200" y="4617720"/>
            <a:ext cx="8229600" cy="9144"/>
          </a:xfrm>
          <a:prstGeom prst="rect">
            <a:avLst/>
          </a:prstGeom>
          <a:solidFill>
            <a:srgbClr val="1A3A5C"/>
          </a:solidFill>
          <a:ln/>
        </p:spPr>
      </p:sp>
      <p:graphicFrame>
        <p:nvGraphicFramePr>
          <p:cNvPr id="8" name="Chart 0" descr=""/>
          <p:cNvGraphicFramePr/>
          <p:nvPr/>
        </p:nvGraphicFramePr>
        <p:xfrm>
          <a:off x="457200" y="1097280"/>
          <a:ext cx="8229600" cy="3383280"/>
        </p:xfrm>
        <a:graphic xmlns:a="http://schemas.openxmlformats.org/drawingml/2006/main">
          <a:graphicData uri="http://schemas.openxmlformats.org/drawingml/2006/chart">
            <c:chart xmlns:c="http://schemas.openxmlformats.org/drawingml/2006/chart" r:id="rId1"/>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Applications in Healthcare</dc:title>
  <dc:subject>AI Applications in Healthcare — 15-slide dark-themed presentation</dc:subject>
  <dc:creator>Generated by deepseek-v4-flash</dc:creator>
  <cp:lastModifiedBy>Generated by deepseek-v4-flash</cp:lastModifiedBy>
  <cp:revision>1</cp:revision>
  <dcterms:created xsi:type="dcterms:W3CDTF">2026-04-24T14:38:48Z</dcterms:created>
  <dcterms:modified xsi:type="dcterms:W3CDTF">2026-04-24T14:38:48Z</dcterms:modified>
</cp:coreProperties>
</file>